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9" r:id="rId4"/>
    <p:sldId id="276" r:id="rId5"/>
    <p:sldId id="292" r:id="rId6"/>
    <p:sldId id="298" r:id="rId7"/>
    <p:sldId id="299" r:id="rId8"/>
    <p:sldId id="308" r:id="rId9"/>
    <p:sldId id="309" r:id="rId10"/>
    <p:sldId id="310" r:id="rId11"/>
    <p:sldId id="312" r:id="rId12"/>
    <p:sldId id="314" r:id="rId13"/>
    <p:sldId id="319" r:id="rId14"/>
  </p:sldIdLst>
  <p:sldSz cx="9144000" cy="6858000"/>
  <p:notesSz cx="6864350" cy="99949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4552" cy="499747"/>
          </a:xfrm>
          <a:prstGeom prst="rect">
            <a:avLst/>
          </a:prstGeom>
          <a:noFill/>
          <a:ln>
            <a:noFill/>
          </a:ln>
        </p:spPr>
        <p:txBody>
          <a:bodyPr vert="horz" wrap="square" lIns="96332" tIns="48161" rIns="96332" bIns="48161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idx="1"/>
          </p:nvPr>
        </p:nvSpPr>
        <p:spPr>
          <a:xfrm>
            <a:off x="3888211" y="0"/>
            <a:ext cx="2974552" cy="499747"/>
          </a:xfrm>
          <a:prstGeom prst="rect">
            <a:avLst/>
          </a:prstGeom>
          <a:noFill/>
          <a:ln>
            <a:noFill/>
          </a:ln>
        </p:spPr>
        <p:txBody>
          <a:bodyPr vert="horz" wrap="square" lIns="96332" tIns="48161" rIns="96332" bIns="48161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22D984F-3914-4D87-9E41-6517DEA3E957}" type="datetime1">
              <a:rPr lang="fr-FR"/>
              <a:pPr lvl="0"/>
              <a:t>08/03/2017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46" y="749295"/>
            <a:ext cx="4997452" cy="374808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ce réservé des commentaires 4"/>
          <p:cNvSpPr txBox="1">
            <a:spLocks noGrp="1"/>
          </p:cNvSpPr>
          <p:nvPr>
            <p:ph type="body" sz="quarter" idx="3"/>
          </p:nvPr>
        </p:nvSpPr>
        <p:spPr>
          <a:xfrm>
            <a:off x="686430" y="4747573"/>
            <a:ext cx="5491484" cy="4497705"/>
          </a:xfrm>
          <a:prstGeom prst="rect">
            <a:avLst/>
          </a:prstGeom>
          <a:noFill/>
          <a:ln>
            <a:noFill/>
          </a:ln>
        </p:spPr>
        <p:txBody>
          <a:bodyPr vert="horz" wrap="square" lIns="96332" tIns="48161" rIns="96332" bIns="48161" anchor="t" anchorCtr="0" compatLnSpc="1"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9493419"/>
            <a:ext cx="2974552" cy="499747"/>
          </a:xfrm>
          <a:prstGeom prst="rect">
            <a:avLst/>
          </a:prstGeom>
          <a:noFill/>
          <a:ln>
            <a:noFill/>
          </a:ln>
        </p:spPr>
        <p:txBody>
          <a:bodyPr vert="horz" wrap="square" lIns="96332" tIns="48161" rIns="96332" bIns="48161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88211" y="9493419"/>
            <a:ext cx="2974552" cy="499747"/>
          </a:xfrm>
          <a:prstGeom prst="rect">
            <a:avLst/>
          </a:prstGeom>
          <a:noFill/>
          <a:ln>
            <a:noFill/>
          </a:ln>
        </p:spPr>
        <p:txBody>
          <a:bodyPr vert="horz" wrap="square" lIns="96332" tIns="48161" rIns="96332" bIns="48161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AF2D3A8-5ABA-4A65-9CC3-81CB69C06D8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86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749300"/>
            <a:ext cx="4997450" cy="3748088"/>
          </a:xfrm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8211" y="9493419"/>
            <a:ext cx="2974552" cy="49974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6332" tIns="48161" rIns="96332" bIns="4816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4CE0EE-C5CA-48EB-ACB1-145B751E8C1F}" type="slidenum">
              <a:t>1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705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4"/>
          <p:cNvSpPr/>
          <p:nvPr/>
        </p:nvSpPr>
        <p:spPr>
          <a:xfrm>
            <a:off x="304796" y="329184"/>
            <a:ext cx="8532056" cy="619681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49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  <a:ln w="2002" cap="flat">
            <a:solidFill>
              <a:srgbClr val="A4A3A3"/>
            </a:solidFill>
            <a:prstDash val="solid"/>
            <a:miter/>
          </a:ln>
          <a:effectLst>
            <a:outerShdw dist="50804" dir="5400000" algn="tl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" name="Rectangle à coins arrondis 9"/>
          <p:cNvSpPr/>
          <p:nvPr/>
        </p:nvSpPr>
        <p:spPr>
          <a:xfrm>
            <a:off x="418594" y="434166"/>
            <a:ext cx="8306811" cy="310896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989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E1E1E1"/>
              </a:gs>
            </a:gsLst>
            <a:path path="circle">
              <a:fillToRect l="50000" t="175000" r="50000" b="-75000"/>
            </a:path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" name="Titre 4"/>
          <p:cNvSpPr txBox="1">
            <a:spLocks noGrp="1"/>
          </p:cNvSpPr>
          <p:nvPr>
            <p:ph type="ctrTitle"/>
          </p:nvPr>
        </p:nvSpPr>
        <p:spPr>
          <a:xfrm>
            <a:off x="722376" y="1820204"/>
            <a:ext cx="7772400" cy="1828800"/>
          </a:xfrm>
        </p:spPr>
        <p:txBody>
          <a:bodyPr lIns="45720" rIns="45720"/>
          <a:lstStyle>
            <a:lvl1pPr algn="r">
              <a:defRPr sz="4500"/>
            </a:lvl1pPr>
          </a:lstStyle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5" name="Sous-titre 19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rgbClr val="79766F"/>
                </a:solidFill>
              </a:defRPr>
            </a:lvl1pPr>
          </a:lstStyle>
          <a:p>
            <a:pPr lvl="0"/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18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379C20-9D7E-428F-B20A-585C674D863D}" type="datetime1">
              <a:rPr lang="fr-FR"/>
              <a:pPr lvl="0"/>
              <a:t>08/03/2017</a:t>
            </a:fld>
            <a:endParaRPr lang="fr-FR"/>
          </a:p>
        </p:txBody>
      </p:sp>
      <p:sp>
        <p:nvSpPr>
          <p:cNvPr id="7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10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19020F-944D-4935-9C16-44C98B05CBF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262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ABB646-9D65-4CE3-8C6C-8C8C4450FD5E}" type="datetime1">
              <a:rPr lang="fr-FR"/>
              <a:pPr lvl="0"/>
              <a:t>08/03/2017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131E78-7D50-4202-8952-FCD15A53573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521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533406"/>
            <a:ext cx="1981203" cy="52578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533396" y="533406"/>
            <a:ext cx="5943600" cy="52578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7B6910-73E3-4275-8460-A16591CFECE5}" type="datetime1">
              <a:rPr lang="fr-FR"/>
              <a:pPr lvl="0"/>
              <a:t>08/03/2017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E7D7EF-DC9F-4C61-AF3F-B3C5BBC180F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662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6DABD6-78E8-4A22-B096-DDFDF2E2BEF7}" type="datetime1">
              <a:rPr lang="fr-FR"/>
              <a:pPr lvl="0"/>
              <a:t>08/03/2017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5562DF-2170-4704-8E14-4AB15FDE0A1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992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3"/>
          <p:cNvSpPr/>
          <p:nvPr/>
        </p:nvSpPr>
        <p:spPr>
          <a:xfrm>
            <a:off x="304796" y="329184"/>
            <a:ext cx="8532056" cy="619681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49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  <a:ln w="2002" cap="flat">
            <a:solidFill>
              <a:srgbClr val="A4A3A3"/>
            </a:solidFill>
            <a:prstDash val="solid"/>
            <a:miter/>
          </a:ln>
          <a:effectLst>
            <a:outerShdw dist="50804" dir="5400000" algn="tl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" name="Rectangle à coins arrondis 10"/>
          <p:cNvSpPr/>
          <p:nvPr/>
        </p:nvSpPr>
        <p:spPr>
          <a:xfrm>
            <a:off x="418594" y="434166"/>
            <a:ext cx="8306811" cy="434133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59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E1E1E1"/>
              </a:gs>
            </a:gsLst>
            <a:path path="circle">
              <a:fillToRect l="50000" t="175000" r="50000" b="-75000"/>
            </a:path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468346" y="4928616"/>
            <a:ext cx="8183880" cy="676656"/>
          </a:xfrm>
        </p:spPr>
        <p:txBody>
          <a:bodyPr bIns="0"/>
          <a:lstStyle>
            <a:lvl1pPr>
              <a:defRPr b="0">
                <a:solidFill>
                  <a:srgbClr val="79766F"/>
                </a:solidFill>
              </a:defRPr>
            </a:lvl1pPr>
          </a:lstStyle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5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68346" y="5624483"/>
            <a:ext cx="8183880" cy="420624"/>
          </a:xfrm>
        </p:spPr>
        <p:txBody>
          <a:bodyPr lIns="118872" tIns="0"/>
          <a:lstStyle>
            <a:lvl1pPr marL="0" marR="36576" indent="0">
              <a:spcBef>
                <a:spcPts val="0"/>
              </a:spcBef>
              <a:buNone/>
              <a:defRPr sz="1800">
                <a:solidFill>
                  <a:srgbClr val="B95C00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EDB2E1-1CA8-4DC4-877C-4D3F659E6DDC}" type="datetime1">
              <a:rPr lang="fr-FR"/>
              <a:pPr lvl="0"/>
              <a:t>08/03/2017</a:t>
            </a:fld>
            <a:endParaRPr lang="fr-FR"/>
          </a:p>
        </p:txBody>
      </p:sp>
      <p:sp>
        <p:nvSpPr>
          <p:cNvPr id="7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DC0EE9-083C-4E7D-8BE2-52F3D3D5405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907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51435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755355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FA4084-CCA2-4262-A6C2-CA3F3D71A285}" type="datetime1">
              <a:rPr lang="fr-FR"/>
              <a:pPr lvl="0"/>
              <a:t>08/03/2017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D0A009-CBCC-4961-9F7F-3DFEBDCD731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525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607225" y="579436"/>
            <a:ext cx="3931920" cy="792163"/>
          </a:xfrm>
        </p:spPr>
        <p:txBody>
          <a:bodyPr lIns="146304" anchor="ctr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3"/>
          </p:nvPr>
        </p:nvSpPr>
        <p:spPr>
          <a:xfrm>
            <a:off x="4652165" y="579436"/>
            <a:ext cx="3931920" cy="792163"/>
          </a:xfrm>
        </p:spPr>
        <p:txBody>
          <a:bodyPr lIns="137160" anchor="ctr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2"/>
          </p:nvPr>
        </p:nvSpPr>
        <p:spPr>
          <a:xfrm>
            <a:off x="607225" y="1447796"/>
            <a:ext cx="3931920" cy="3489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52165" y="1447796"/>
            <a:ext cx="3931920" cy="3489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769AAB-7DC7-4F9C-BC2A-EF421FC9702C}" type="datetime1">
              <a:rPr lang="fr-FR"/>
              <a:pPr lvl="0"/>
              <a:t>08/03/2017</a:t>
            </a:fld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E414A4-8F1F-4C8F-A261-018F6E96613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532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311235-83C6-458A-8E5D-8153E305512F}" type="datetime1">
              <a:rPr lang="fr-FR"/>
              <a:pPr lvl="0"/>
              <a:t>08/03/2017</a:t>
            </a:fld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01F34F-0A61-461E-98F3-9BDAE466720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743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6"/>
          <p:cNvSpPr/>
          <p:nvPr/>
        </p:nvSpPr>
        <p:spPr>
          <a:xfrm>
            <a:off x="304796" y="329184"/>
            <a:ext cx="8532056" cy="619681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49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  <a:ln w="2002" cap="flat">
            <a:solidFill>
              <a:srgbClr val="A4A3A3"/>
            </a:solidFill>
            <a:prstDash val="solid"/>
            <a:miter/>
          </a:ln>
          <a:effectLst>
            <a:outerShdw dist="50804" dir="5400000" algn="tl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954D2F-71CC-4B67-B364-BDED20E90EEC}" type="datetime1">
              <a:rPr lang="fr-FR"/>
              <a:pPr lvl="0"/>
              <a:t>08/03/2017</a:t>
            </a:fld>
            <a:endParaRPr lang="fr-FR"/>
          </a:p>
        </p:txBody>
      </p:sp>
      <p:sp>
        <p:nvSpPr>
          <p:cNvPr id="4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EFA875-D087-4A1D-B808-3FC19B9955D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378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538785" y="533396"/>
            <a:ext cx="2971800" cy="914400"/>
          </a:xfrm>
        </p:spPr>
        <p:txBody>
          <a:bodyPr/>
          <a:lstStyle>
            <a:lvl1pPr>
              <a:defRPr sz="2200">
                <a:solidFill>
                  <a:srgbClr val="F07F09"/>
                </a:solidFill>
              </a:defRPr>
            </a:lvl1pPr>
          </a:lstStyle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2"/>
          </p:nvPr>
        </p:nvSpPr>
        <p:spPr>
          <a:xfrm>
            <a:off x="5538849" y="1447806"/>
            <a:ext cx="2971800" cy="4206111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761375" y="930145"/>
            <a:ext cx="4626159" cy="4724403"/>
          </a:xfrm>
        </p:spPr>
        <p:txBody>
          <a:bodyPr/>
          <a:lstStyle>
            <a:lvl1pPr>
              <a:defRPr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AD4844-2EB6-4A7D-AEB5-9B4A0F70175D}" type="datetime1">
              <a:rPr lang="fr-FR"/>
              <a:pPr lvl="0"/>
              <a:t>08/03/2017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FEDE50-6B97-4D89-8D26-03C47D4BAFF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584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4"/>
          <p:cNvSpPr/>
          <p:nvPr/>
        </p:nvSpPr>
        <p:spPr>
          <a:xfrm>
            <a:off x="304796" y="329184"/>
            <a:ext cx="8532056" cy="619681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49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  <a:ln w="2002" cap="flat">
            <a:solidFill>
              <a:srgbClr val="A4A3A3"/>
            </a:solidFill>
            <a:prstDash val="solid"/>
            <a:miter/>
          </a:ln>
          <a:effectLst>
            <a:outerShdw dist="50804" dir="5400000" algn="tl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" name="Arrondir un rectangle à un seul coin 10"/>
          <p:cNvSpPr/>
          <p:nvPr/>
        </p:nvSpPr>
        <p:spPr>
          <a:xfrm>
            <a:off x="6400800" y="434166"/>
            <a:ext cx="2324605" cy="4343400"/>
          </a:xfrm>
          <a:custGeom>
            <a:avLst/>
            <a:gdLst>
              <a:gd name="f0" fmla="val 5400000"/>
              <a:gd name="f1" fmla="val 16200000"/>
              <a:gd name="f2" fmla="val w"/>
              <a:gd name="f3" fmla="val h"/>
              <a:gd name="f4" fmla="val ss"/>
              <a:gd name="f5" fmla="val 0"/>
              <a:gd name="f6" fmla="val 2748"/>
              <a:gd name="f7" fmla="abs f2"/>
              <a:gd name="f8" fmla="abs f3"/>
              <a:gd name="f9" fmla="abs f4"/>
              <a:gd name="f10" fmla="?: f7 f2 1"/>
              <a:gd name="f11" fmla="?: f8 f3 1"/>
              <a:gd name="f12" fmla="?: f9 f4 1"/>
              <a:gd name="f13" fmla="*/ f10 1 21600"/>
              <a:gd name="f14" fmla="*/ f11 1 21600"/>
              <a:gd name="f15" fmla="*/ 21600 f10 1"/>
              <a:gd name="f16" fmla="*/ 21600 f11 1"/>
              <a:gd name="f17" fmla="min f14 f13"/>
              <a:gd name="f18" fmla="*/ f15 1 f12"/>
              <a:gd name="f19" fmla="*/ f16 1 f12"/>
              <a:gd name="f20" fmla="val f18"/>
              <a:gd name="f21" fmla="val f19"/>
              <a:gd name="f22" fmla="*/ f5 f17 1"/>
              <a:gd name="f23" fmla="+- f21 0 f5"/>
              <a:gd name="f24" fmla="+- f20 0 f5"/>
              <a:gd name="f25" fmla="*/ f21 f17 1"/>
              <a:gd name="f26" fmla="*/ f20 f17 1"/>
              <a:gd name="f27" fmla="min f24 f23"/>
              <a:gd name="f28" fmla="*/ f27 f6 1"/>
              <a:gd name="f29" fmla="*/ f28 1 100000"/>
              <a:gd name="f30" fmla="+- f20 0 f29"/>
              <a:gd name="f31" fmla="*/ f29 29289 1"/>
              <a:gd name="f32" fmla="*/ f29 f17 1"/>
              <a:gd name="f33" fmla="*/ f31 1 100000"/>
              <a:gd name="f34" fmla="*/ f30 f17 1"/>
              <a:gd name="f35" fmla="+- f20 0 f33"/>
              <a:gd name="f36" fmla="*/ f35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22" r="f36" b="f25"/>
            <a:pathLst>
              <a:path>
                <a:moveTo>
                  <a:pt x="f22" y="f22"/>
                </a:moveTo>
                <a:lnTo>
                  <a:pt x="f34" y="f22"/>
                </a:lnTo>
                <a:arcTo wR="f32" hR="f32" stAng="f1" swAng="f0"/>
                <a:lnTo>
                  <a:pt x="f26" y="f25"/>
                </a:lnTo>
                <a:lnTo>
                  <a:pt x="f22" y="f25"/>
                </a:lnTo>
                <a:close/>
              </a:path>
            </a:pathLst>
          </a:custGeom>
          <a:solidFill>
            <a:srgbClr val="1C1C1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457200" y="5012055"/>
            <a:ext cx="8229600" cy="1051560"/>
          </a:xfrm>
        </p:spPr>
        <p:txBody>
          <a:bodyPr anchor="t"/>
          <a:lstStyle>
            <a:lvl1pPr>
              <a:defRPr b="0">
                <a:solidFill>
                  <a:srgbClr val="79766F"/>
                </a:solidFill>
              </a:defRPr>
            </a:lvl1pPr>
          </a:lstStyle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5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6462714" y="533396"/>
            <a:ext cx="2240279" cy="4211479"/>
          </a:xfrm>
        </p:spPr>
        <p:txBody>
          <a:bodyPr lIns="91440"/>
          <a:lstStyle>
            <a:lvl1pPr marL="45720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583E4C-888B-457A-AF10-9409F2A643F2}" type="datetime1">
              <a:rPr lang="fr-FR"/>
              <a:pPr lvl="0"/>
              <a:t>08/03/2017</a:t>
            </a:fld>
            <a:endParaRPr lang="fr-FR"/>
          </a:p>
        </p:txBody>
      </p:sp>
      <p:sp>
        <p:nvSpPr>
          <p:cNvPr id="7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0AB329-CADD-4033-906F-8A022746F165}" type="slidenum">
              <a:t>‹N°›</a:t>
            </a:fld>
            <a:endParaRPr lang="fr-FR"/>
          </a:p>
        </p:txBody>
      </p:sp>
      <p:sp>
        <p:nvSpPr>
          <p:cNvPr id="9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421483" y="435766"/>
            <a:ext cx="5925312" cy="4343400"/>
          </a:xfrm>
          <a:solidFill>
            <a:srgbClr val="4E4C47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2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6"/>
          <p:cNvSpPr/>
          <p:nvPr/>
        </p:nvSpPr>
        <p:spPr>
          <a:xfrm>
            <a:off x="304796" y="329184"/>
            <a:ext cx="8532056" cy="619681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49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  <a:ln w="2002" cap="flat">
            <a:solidFill>
              <a:srgbClr val="A4A3A3"/>
            </a:solidFill>
            <a:prstDash val="solid"/>
            <a:miter/>
          </a:ln>
          <a:effectLst>
            <a:outerShdw dist="50804" dir="5400000" algn="tl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" name="Rectangle à coins arrondis 8"/>
          <p:cNvSpPr/>
          <p:nvPr/>
        </p:nvSpPr>
        <p:spPr>
          <a:xfrm>
            <a:off x="418594" y="434166"/>
            <a:ext cx="8306811" cy="5486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59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E1E1E1"/>
              </a:gs>
            </a:gsLst>
            <a:path path="circle">
              <a:fillToRect l="50000" t="175000" r="50000" b="-75000"/>
            </a:path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" name="Espace réservé du titre 12"/>
          <p:cNvSpPr txBox="1">
            <a:spLocks noGrp="1"/>
          </p:cNvSpPr>
          <p:nvPr>
            <p:ph type="title"/>
          </p:nvPr>
        </p:nvSpPr>
        <p:spPr>
          <a:xfrm>
            <a:off x="502920" y="498559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5" name="Espace réservé du texte 3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91440" rIns="91440" bIns="45720" anchor="t" anchorCtr="0" compatLnSpc="1"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e la date 24"/>
          <p:cNvSpPr txBox="1">
            <a:spLocks noGrp="1"/>
          </p:cNvSpPr>
          <p:nvPr>
            <p:ph type="dt" sz="half" idx="2"/>
          </p:nvPr>
        </p:nvSpPr>
        <p:spPr>
          <a:xfrm>
            <a:off x="3776325" y="6111877"/>
            <a:ext cx="22860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none" spc="0" baseline="0">
                <a:solidFill>
                  <a:srgbClr val="A7A399"/>
                </a:solidFill>
                <a:uFillTx/>
                <a:latin typeface="Verdana"/>
              </a:defRPr>
            </a:lvl1pPr>
          </a:lstStyle>
          <a:p>
            <a:pPr lvl="0"/>
            <a:fld id="{141AF8A5-0BCA-4298-9EC8-322CF3626C5E}" type="datetime1">
              <a:rPr lang="fr-FR"/>
              <a:pPr lvl="0"/>
              <a:t>08/03/2017</a:t>
            </a:fld>
            <a:endParaRPr lang="fr-FR"/>
          </a:p>
        </p:txBody>
      </p:sp>
      <p:sp>
        <p:nvSpPr>
          <p:cNvPr id="7" name="Espace réservé du pied de page 17"/>
          <p:cNvSpPr txBox="1">
            <a:spLocks noGrp="1"/>
          </p:cNvSpPr>
          <p:nvPr>
            <p:ph type="ftr" sz="quarter" idx="3"/>
          </p:nvPr>
        </p:nvSpPr>
        <p:spPr>
          <a:xfrm>
            <a:off x="6062325" y="6111877"/>
            <a:ext cx="22860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none" spc="0" baseline="0">
                <a:solidFill>
                  <a:srgbClr val="A7A399"/>
                </a:solidFill>
                <a:uFillTx/>
                <a:latin typeface="Verdana"/>
              </a:defRPr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4"/>
          <p:cNvSpPr txBox="1">
            <a:spLocks noGrp="1"/>
          </p:cNvSpPr>
          <p:nvPr>
            <p:ph type="sldNum" sz="quarter" idx="4"/>
          </p:nvPr>
        </p:nvSpPr>
        <p:spPr>
          <a:xfrm>
            <a:off x="8348325" y="6111877"/>
            <a:ext cx="457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none" spc="0" baseline="0">
                <a:solidFill>
                  <a:srgbClr val="A7A399"/>
                </a:solidFill>
                <a:uFillTx/>
                <a:latin typeface="Verdana"/>
              </a:defRPr>
            </a:lvl1pPr>
          </a:lstStyle>
          <a:p>
            <a:pPr lvl="0"/>
            <a:fld id="{3956E18A-29E3-4435-A653-586701D49B8D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3600" b="1" i="0" u="none" strike="noStrike" kern="1200" cap="none" spc="0" baseline="0">
          <a:solidFill>
            <a:srgbClr val="FF8D3E"/>
          </a:solidFill>
          <a:effectLst>
            <a:outerShdw dist="22860" dir="5400000">
              <a:srgbClr val="000000"/>
            </a:outerShdw>
          </a:effectLst>
          <a:uFillTx/>
          <a:latin typeface="Verdana"/>
        </a:defRPr>
      </a:lvl1pPr>
    </p:titleStyle>
    <p:bodyStyle>
      <a:lvl1pPr marL="265176" marR="0" lvl="0" indent="-265176" algn="l" defTabSz="914400" rtl="0" fontAlgn="auto" hangingPunct="1">
        <a:lnSpc>
          <a:spcPct val="100000"/>
        </a:lnSpc>
        <a:spcBef>
          <a:spcPts val="250"/>
        </a:spcBef>
        <a:spcAft>
          <a:spcPts val="0"/>
        </a:spcAft>
        <a:buClr>
          <a:srgbClr val="F07F09"/>
        </a:buClr>
        <a:buSzPct val="80000"/>
        <a:buFont typeface="Wingdings 2"/>
        <a:buChar char="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Verdana"/>
        </a:defRPr>
      </a:lvl1pPr>
      <a:lvl2pPr marL="548640" marR="0" lvl="1" indent="-201168" algn="l" defTabSz="914400" rtl="0" fontAlgn="auto" hangingPunct="1">
        <a:lnSpc>
          <a:spcPct val="100000"/>
        </a:lnSpc>
        <a:spcBef>
          <a:spcPts val="250"/>
        </a:spcBef>
        <a:spcAft>
          <a:spcPts val="0"/>
        </a:spcAft>
        <a:buClr>
          <a:srgbClr val="F07F09"/>
        </a:buClr>
        <a:buSzPct val="100000"/>
        <a:buFont typeface="Verdana"/>
        <a:buChar char="◦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Verdana"/>
        </a:defRPr>
      </a:lvl2pPr>
      <a:lvl3pPr marL="786384" marR="0" lvl="2" indent="-182880" algn="l" defTabSz="914400" rtl="0" fontAlgn="auto" hangingPunct="1">
        <a:lnSpc>
          <a:spcPct val="100000"/>
        </a:lnSpc>
        <a:spcBef>
          <a:spcPts val="250"/>
        </a:spcBef>
        <a:spcAft>
          <a:spcPts val="0"/>
        </a:spcAft>
        <a:buClr>
          <a:srgbClr val="ED3742"/>
        </a:buClr>
        <a:buSzPct val="100000"/>
        <a:buFont typeface="Wingdings 2"/>
        <a:buChar char=""/>
        <a:tabLst/>
        <a:defRPr lang="fr-FR" sz="2200" b="0" i="0" u="none" strike="noStrike" kern="1200" cap="none" spc="0" baseline="0">
          <a:solidFill>
            <a:srgbClr val="000000"/>
          </a:solidFill>
          <a:uFillTx/>
          <a:latin typeface="Verdana"/>
        </a:defRPr>
      </a:lvl3pPr>
      <a:lvl4pPr marL="1024128" marR="0" lvl="3" indent="-182880" algn="l" defTabSz="914400" rtl="0" fontAlgn="auto" hangingPunct="1">
        <a:lnSpc>
          <a:spcPct val="100000"/>
        </a:lnSpc>
        <a:spcBef>
          <a:spcPts val="230"/>
        </a:spcBef>
        <a:spcAft>
          <a:spcPts val="0"/>
        </a:spcAft>
        <a:buClr>
          <a:srgbClr val="ED3742"/>
        </a:buClr>
        <a:buSzPct val="112000"/>
        <a:buFont typeface="Verdana"/>
        <a:buChar char="◦"/>
        <a:tabLst/>
        <a:defRPr lang="fr-FR" sz="1900" b="0" i="0" u="none" strike="noStrike" kern="1200" cap="none" spc="0" baseline="0">
          <a:solidFill>
            <a:srgbClr val="000000"/>
          </a:solidFill>
          <a:uFillTx/>
          <a:latin typeface="Verdana"/>
        </a:defRPr>
      </a:lvl4pPr>
      <a:lvl5pPr marL="1280160" marR="0" lvl="4" indent="-182880" algn="l" defTabSz="914400" rtl="0" fontAlgn="auto" hangingPunct="1">
        <a:lnSpc>
          <a:spcPct val="100000"/>
        </a:lnSpc>
        <a:spcBef>
          <a:spcPts val="250"/>
        </a:spcBef>
        <a:spcAft>
          <a:spcPts val="0"/>
        </a:spcAft>
        <a:buClr>
          <a:srgbClr val="4A85BF"/>
        </a:buClr>
        <a:buSzPct val="100000"/>
        <a:buFont typeface="Wingdings 2"/>
        <a:buChar char="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Verdana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gradFill>
          <a:gsLst>
            <a:gs pos="0">
              <a:srgbClr val="F9B268"/>
            </a:gs>
            <a:gs pos="100000">
              <a:srgbClr val="FFCCB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fr-FR" sz="3700"/>
              <a:t>LES ENFANTS INTELLECTUELLEMENT PRECOCES</a:t>
            </a:r>
          </a:p>
        </p:txBody>
      </p:sp>
      <p:sp>
        <p:nvSpPr>
          <p:cNvPr id="3" name="Titre 3"/>
          <p:cNvSpPr txBox="1"/>
          <p:nvPr/>
        </p:nvSpPr>
        <p:spPr>
          <a:xfrm>
            <a:off x="6444206" y="5805260"/>
            <a:ext cx="2088233" cy="5760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5720" tIns="45720" rIns="4572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1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700" b="1" i="0" u="none" strike="noStrike" kern="1200" cap="none" spc="0" baseline="0">
              <a:solidFill>
                <a:srgbClr val="FF9900"/>
              </a:solidFill>
              <a:effectLst>
                <a:outerShdw dist="22860" dir="5400000">
                  <a:srgbClr val="000000"/>
                </a:outerShdw>
              </a:effectLst>
              <a:uFillTx/>
              <a:latin typeface="Verdana"/>
            </a:endParaRPr>
          </a:p>
          <a:p>
            <a:pPr marL="0" marR="0" lvl="0" indent="0" algn="l" defTabSz="914400" rtl="0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1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700" b="1" i="0" u="none" strike="noStrike" kern="1200" cap="none" spc="0" baseline="0">
              <a:solidFill>
                <a:srgbClr val="FF9900"/>
              </a:solidFill>
              <a:effectLst>
                <a:outerShdw dist="22860" dir="5400000">
                  <a:srgbClr val="000000"/>
                </a:outerShdw>
              </a:effectLst>
              <a:uFillTx/>
              <a:latin typeface="Verdana"/>
            </a:endParaRPr>
          </a:p>
          <a:p>
            <a:pPr marL="0" marR="0" lvl="0" indent="0" algn="l" defTabSz="914400" rtl="0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1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1" i="0" u="none" strike="noStrike" kern="1200" cap="none" spc="0" baseline="0">
                <a:solidFill>
                  <a:srgbClr val="FF9900"/>
                </a:solidFill>
                <a:effectLst>
                  <a:outerShdw dist="22860" dir="5400000">
                    <a:srgbClr val="000000"/>
                  </a:outerShdw>
                </a:effectLst>
                <a:uFillTx/>
                <a:latin typeface="Verdana"/>
              </a:rPr>
              <a:t>  </a:t>
            </a:r>
          </a:p>
        </p:txBody>
      </p:sp>
      <p:pic>
        <p:nvPicPr>
          <p:cNvPr id="4" name="Image 4" descr="EIP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573018"/>
            <a:ext cx="3744413" cy="281019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ZoneTexte 5"/>
          <p:cNvSpPr txBox="1"/>
          <p:nvPr/>
        </p:nvSpPr>
        <p:spPr>
          <a:xfrm>
            <a:off x="6732242" y="6597350"/>
            <a:ext cx="2160242" cy="215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Philippe Delamarre Psychologue 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num">
                                      <p:cBhvr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num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5"/>
          <p:cNvSpPr txBox="1"/>
          <p:nvPr/>
        </p:nvSpPr>
        <p:spPr>
          <a:xfrm>
            <a:off x="683568" y="4077071"/>
            <a:ext cx="5904655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Soutien méthodologique</a:t>
            </a:r>
          </a:p>
        </p:txBody>
      </p:sp>
      <p:sp>
        <p:nvSpPr>
          <p:cNvPr id="3" name="ZoneTexte 6"/>
          <p:cNvSpPr txBox="1"/>
          <p:nvPr/>
        </p:nvSpPr>
        <p:spPr>
          <a:xfrm>
            <a:off x="683568" y="3284982"/>
            <a:ext cx="799288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Différenciation vers le haut </a:t>
            </a:r>
            <a:r>
              <a:rPr lang="fr-FR" sz="18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sous forme de défis</a:t>
            </a:r>
          </a:p>
        </p:txBody>
      </p:sp>
      <p:sp>
        <p:nvSpPr>
          <p:cNvPr id="4" name="ZoneTexte 7"/>
          <p:cNvSpPr txBox="1"/>
          <p:nvPr/>
        </p:nvSpPr>
        <p:spPr>
          <a:xfrm>
            <a:off x="683568" y="2276874"/>
            <a:ext cx="7920880" cy="7386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Enrichissement </a:t>
            </a:r>
            <a:r>
              <a:rPr lang="fr-FR" sz="18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d’une notion permettant de faire des liens entre des disciplines</a:t>
            </a:r>
          </a:p>
        </p:txBody>
      </p:sp>
      <p:sp>
        <p:nvSpPr>
          <p:cNvPr id="5" name="ZoneTexte 8"/>
          <p:cNvSpPr txBox="1"/>
          <p:nvPr/>
        </p:nvSpPr>
        <p:spPr>
          <a:xfrm>
            <a:off x="611559" y="1196748"/>
            <a:ext cx="7920880" cy="7386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Approfondissement d’un thème </a:t>
            </a:r>
            <a:r>
              <a:rPr lang="fr-FR" sz="18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pour creuser un sujet</a:t>
            </a:r>
          </a:p>
        </p:txBody>
      </p:sp>
      <p:sp>
        <p:nvSpPr>
          <p:cNvPr id="6" name="ZoneTexte 10"/>
          <p:cNvSpPr txBox="1"/>
          <p:nvPr/>
        </p:nvSpPr>
        <p:spPr>
          <a:xfrm>
            <a:off x="6876260" y="6642558"/>
            <a:ext cx="2052736" cy="215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Philippe Delamarre Psychologue 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7586" y="1700811"/>
            <a:ext cx="7704853" cy="471439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467541" y="260649"/>
            <a:ext cx="8352925" cy="13234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b="1" i="0" u="none" strike="noStrike" kern="1200" cap="none" spc="0" baseline="0">
                <a:solidFill>
                  <a:srgbClr val="F07F09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Verdana"/>
              </a:rPr>
              <a:t>Carte heuristique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b="1" i="0" u="none" strike="noStrike" kern="1200" cap="none" spc="0" baseline="0">
                <a:solidFill>
                  <a:srgbClr val="F07F09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Verdana"/>
              </a:rPr>
              <a:t>1er degré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04251" y="6642558"/>
            <a:ext cx="2088233" cy="215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Philippe Delamarre Psychologue 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/>
          <p:cNvSpPr txBox="1"/>
          <p:nvPr/>
        </p:nvSpPr>
        <p:spPr>
          <a:xfrm>
            <a:off x="428597" y="1428731"/>
            <a:ext cx="3357585" cy="461662"/>
          </a:xfrm>
          <a:prstGeom prst="rect">
            <a:avLst/>
          </a:prstGeom>
          <a:solidFill>
            <a:srgbClr val="FFCC66"/>
          </a:solidFill>
          <a:ln w="25402" cap="flat">
            <a:solidFill>
              <a:srgbClr val="F07F09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Décloisonnement</a:t>
            </a:r>
          </a:p>
        </p:txBody>
      </p:sp>
      <p:sp>
        <p:nvSpPr>
          <p:cNvPr id="3" name="ZoneTexte 4"/>
          <p:cNvSpPr txBox="1"/>
          <p:nvPr/>
        </p:nvSpPr>
        <p:spPr>
          <a:xfrm>
            <a:off x="3643307" y="428606"/>
            <a:ext cx="3071835" cy="830997"/>
          </a:xfrm>
          <a:prstGeom prst="rect">
            <a:avLst/>
          </a:prstGeom>
          <a:solidFill>
            <a:srgbClr val="D9EAD5"/>
          </a:solidFill>
          <a:ln w="25402" cap="flat">
            <a:solidFill>
              <a:srgbClr val="F07F09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Inclusion dans une autre classe</a:t>
            </a:r>
          </a:p>
        </p:txBody>
      </p:sp>
      <p:sp>
        <p:nvSpPr>
          <p:cNvPr id="4" name="ZoneTexte 5"/>
          <p:cNvSpPr txBox="1"/>
          <p:nvPr/>
        </p:nvSpPr>
        <p:spPr>
          <a:xfrm>
            <a:off x="3428990" y="2143115"/>
            <a:ext cx="2500326" cy="830997"/>
          </a:xfrm>
          <a:prstGeom prst="rect">
            <a:avLst/>
          </a:prstGeom>
          <a:solidFill>
            <a:srgbClr val="C4E1F2"/>
          </a:solidFill>
          <a:ln w="25402" cap="flat">
            <a:solidFill>
              <a:srgbClr val="F07F09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Accélération du cursus</a:t>
            </a:r>
          </a:p>
        </p:txBody>
      </p:sp>
      <p:sp>
        <p:nvSpPr>
          <p:cNvPr id="5" name="ZoneTexte 7"/>
          <p:cNvSpPr txBox="1"/>
          <p:nvPr/>
        </p:nvSpPr>
        <p:spPr>
          <a:xfrm>
            <a:off x="428597" y="3000375"/>
            <a:ext cx="8208916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>
                <a:solidFill>
                  <a:srgbClr val="F07F09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Verdana"/>
              </a:rPr>
              <a:t>Les aménagements du parcours scolaire</a:t>
            </a:r>
          </a:p>
        </p:txBody>
      </p:sp>
      <p:sp>
        <p:nvSpPr>
          <p:cNvPr id="6" name="ZoneTexte 6"/>
          <p:cNvSpPr txBox="1"/>
          <p:nvPr/>
        </p:nvSpPr>
        <p:spPr>
          <a:xfrm>
            <a:off x="5429259" y="4357692"/>
            <a:ext cx="3143268" cy="830997"/>
          </a:xfrm>
          <a:prstGeom prst="rect">
            <a:avLst/>
          </a:prstGeom>
          <a:solidFill>
            <a:srgbClr val="DFD7E7"/>
          </a:solidFill>
          <a:ln w="25402" cap="flat">
            <a:solidFill>
              <a:srgbClr val="F07F09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Ateliers complémentaires</a:t>
            </a:r>
          </a:p>
        </p:txBody>
      </p:sp>
      <p:sp>
        <p:nvSpPr>
          <p:cNvPr id="7" name="ZoneTexte 8"/>
          <p:cNvSpPr txBox="1"/>
          <p:nvPr/>
        </p:nvSpPr>
        <p:spPr>
          <a:xfrm>
            <a:off x="714347" y="4286259"/>
            <a:ext cx="2000268" cy="830997"/>
          </a:xfrm>
          <a:prstGeom prst="rect">
            <a:avLst/>
          </a:prstGeom>
          <a:solidFill>
            <a:srgbClr val="E6D6BD"/>
          </a:solidFill>
          <a:ln w="25402" cap="flat">
            <a:solidFill>
              <a:srgbClr val="F07F09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Personnes référentes</a:t>
            </a:r>
          </a:p>
        </p:txBody>
      </p:sp>
      <p:sp>
        <p:nvSpPr>
          <p:cNvPr id="8" name="ZoneTexte 9"/>
          <p:cNvSpPr txBox="1"/>
          <p:nvPr/>
        </p:nvSpPr>
        <p:spPr>
          <a:xfrm>
            <a:off x="3286115" y="5000634"/>
            <a:ext cx="1714509" cy="830997"/>
          </a:xfrm>
          <a:prstGeom prst="rect">
            <a:avLst/>
          </a:prstGeom>
          <a:solidFill>
            <a:srgbClr val="F4F8BE"/>
          </a:solidFill>
          <a:ln w="25402" cap="flat">
            <a:solidFill>
              <a:srgbClr val="F07F09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Tutorat Délégué</a:t>
            </a:r>
          </a:p>
        </p:txBody>
      </p:sp>
      <p:sp>
        <p:nvSpPr>
          <p:cNvPr id="9" name="ZoneTexte 10"/>
          <p:cNvSpPr txBox="1"/>
          <p:nvPr/>
        </p:nvSpPr>
        <p:spPr>
          <a:xfrm>
            <a:off x="6000759" y="1500173"/>
            <a:ext cx="2714643" cy="830997"/>
          </a:xfrm>
          <a:prstGeom prst="rect">
            <a:avLst/>
          </a:prstGeom>
          <a:solidFill>
            <a:srgbClr val="F2CED2"/>
          </a:solidFill>
          <a:ln w="25402" cap="flat">
            <a:solidFill>
              <a:srgbClr val="F07F09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Classe double niveau</a:t>
            </a:r>
          </a:p>
        </p:txBody>
      </p:sp>
      <p:sp>
        <p:nvSpPr>
          <p:cNvPr id="10" name="ZoneTexte 11"/>
          <p:cNvSpPr txBox="1"/>
          <p:nvPr/>
        </p:nvSpPr>
        <p:spPr>
          <a:xfrm>
            <a:off x="6804251" y="6642558"/>
            <a:ext cx="2160242" cy="215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Philippe Delamarre Psychologue 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/>
          <p:cNvSpPr txBox="1"/>
          <p:nvPr/>
        </p:nvSpPr>
        <p:spPr>
          <a:xfrm>
            <a:off x="6876260" y="6642558"/>
            <a:ext cx="2088233" cy="215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Philippe Delamarre Psychologue EN</a:t>
            </a:r>
          </a:p>
        </p:txBody>
      </p:sp>
      <p:sp>
        <p:nvSpPr>
          <p:cNvPr id="3" name="ZoneTexte 4"/>
          <p:cNvSpPr txBox="1"/>
          <p:nvPr/>
        </p:nvSpPr>
        <p:spPr>
          <a:xfrm>
            <a:off x="642905" y="785789"/>
            <a:ext cx="7858179" cy="523219"/>
          </a:xfrm>
          <a:prstGeom prst="rect">
            <a:avLst/>
          </a:prstGeom>
          <a:solidFill>
            <a:srgbClr val="FFFFFF"/>
          </a:solidFill>
          <a:ln w="25402" cap="flat">
            <a:solidFill>
              <a:srgbClr val="F07F09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En résumé, il est essentiel</a:t>
            </a:r>
          </a:p>
        </p:txBody>
      </p:sp>
      <p:sp>
        <p:nvSpPr>
          <p:cNvPr id="4" name="ZoneTexte 6"/>
          <p:cNvSpPr txBox="1"/>
          <p:nvPr/>
        </p:nvSpPr>
        <p:spPr>
          <a:xfrm>
            <a:off x="683568" y="2060847"/>
            <a:ext cx="7992889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D’avoir une vision globale de l’enfant intellectuellement précoce</a:t>
            </a:r>
            <a:endParaRPr lang="fr-FR" sz="1600" b="0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</p:txBody>
      </p:sp>
      <p:sp>
        <p:nvSpPr>
          <p:cNvPr id="5" name="ZoneTexte 7"/>
          <p:cNvSpPr txBox="1"/>
          <p:nvPr/>
        </p:nvSpPr>
        <p:spPr>
          <a:xfrm>
            <a:off x="3347865" y="3501009"/>
            <a:ext cx="5256583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De reconnaître le haut potentiel de l’enfant</a:t>
            </a:r>
          </a:p>
        </p:txBody>
      </p:sp>
      <p:sp>
        <p:nvSpPr>
          <p:cNvPr id="6" name="ZoneTexte 8"/>
          <p:cNvSpPr txBox="1"/>
          <p:nvPr/>
        </p:nvSpPr>
        <p:spPr>
          <a:xfrm>
            <a:off x="827586" y="3068964"/>
            <a:ext cx="4608511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De personnaliser les emplois du temps</a:t>
            </a:r>
          </a:p>
        </p:txBody>
      </p:sp>
      <p:sp>
        <p:nvSpPr>
          <p:cNvPr id="7" name="ZoneTexte 9"/>
          <p:cNvSpPr txBox="1"/>
          <p:nvPr/>
        </p:nvSpPr>
        <p:spPr>
          <a:xfrm>
            <a:off x="827586" y="4797152"/>
            <a:ext cx="5616619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D’adapter les contenus, rythmes et méthodes</a:t>
            </a:r>
          </a:p>
        </p:txBody>
      </p:sp>
      <p:sp>
        <p:nvSpPr>
          <p:cNvPr id="8" name="ZoneTexte 10"/>
          <p:cNvSpPr txBox="1"/>
          <p:nvPr/>
        </p:nvSpPr>
        <p:spPr>
          <a:xfrm>
            <a:off x="3275856" y="5301206"/>
            <a:ext cx="4248476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De privilégier les activités passions</a:t>
            </a:r>
          </a:p>
        </p:txBody>
      </p:sp>
      <p:sp>
        <p:nvSpPr>
          <p:cNvPr id="9" name="ZoneTexte 11"/>
          <p:cNvSpPr txBox="1"/>
          <p:nvPr/>
        </p:nvSpPr>
        <p:spPr>
          <a:xfrm>
            <a:off x="539550" y="4077071"/>
            <a:ext cx="7776862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De s’appuyer sur les compétences, encourager, féliciter pour les progrès</a:t>
            </a:r>
          </a:p>
        </p:txBody>
      </p:sp>
      <p:sp>
        <p:nvSpPr>
          <p:cNvPr id="10" name="ZoneTexte 12"/>
          <p:cNvSpPr txBox="1"/>
          <p:nvPr/>
        </p:nvSpPr>
        <p:spPr>
          <a:xfrm>
            <a:off x="1691676" y="1556793"/>
            <a:ext cx="6912772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De prendre en compte et gérer les difficultés et lacunes</a:t>
            </a:r>
          </a:p>
        </p:txBody>
      </p:sp>
      <p:sp>
        <p:nvSpPr>
          <p:cNvPr id="11" name="ZoneTexte 13"/>
          <p:cNvSpPr txBox="1"/>
          <p:nvPr/>
        </p:nvSpPr>
        <p:spPr>
          <a:xfrm>
            <a:off x="2123730" y="2564901"/>
            <a:ext cx="6624736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D’assurer un accompagnement en lien avec les familles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num">
                                      <p:cBhvr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num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num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num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num"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num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num"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num"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num">
                                      <p:cBhvr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num"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num">
                                      <p:cBhvr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num"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num">
                                      <p:cBhvr>
                                        <p:cTn id="4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num">
                                      <p:cBhvr>
                                        <p:cTn id="5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num">
                                      <p:cBhvr>
                                        <p:cTn id="5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num">
                                      <p:cBhvr>
                                        <p:cTn id="5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4"/>
          <p:cNvSpPr/>
          <p:nvPr/>
        </p:nvSpPr>
        <p:spPr>
          <a:xfrm>
            <a:off x="3779910" y="476667"/>
            <a:ext cx="1872206" cy="86409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C4E1F2"/>
          </a:solidFill>
          <a:ln w="25402" cap="flat">
            <a:solidFill>
              <a:srgbClr val="B05C0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" name="Ellipse 5"/>
          <p:cNvSpPr/>
          <p:nvPr/>
        </p:nvSpPr>
        <p:spPr>
          <a:xfrm>
            <a:off x="6516215" y="3717035"/>
            <a:ext cx="1872206" cy="100810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9CEBF"/>
          </a:solidFill>
          <a:ln w="25402" cap="flat">
            <a:solidFill>
              <a:srgbClr val="B05C0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" name="Ellipse 6"/>
          <p:cNvSpPr/>
          <p:nvPr/>
        </p:nvSpPr>
        <p:spPr>
          <a:xfrm>
            <a:off x="1043604" y="3789035"/>
            <a:ext cx="2016224" cy="93610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A2E9F0"/>
          </a:solidFill>
          <a:ln w="25402" cap="flat">
            <a:solidFill>
              <a:srgbClr val="B05C0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5" name="ZoneTexte 7"/>
          <p:cNvSpPr txBox="1"/>
          <p:nvPr/>
        </p:nvSpPr>
        <p:spPr>
          <a:xfrm>
            <a:off x="3779910" y="692694"/>
            <a:ext cx="187220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A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ptitudes</a:t>
            </a:r>
          </a:p>
        </p:txBody>
      </p:sp>
      <p:sp>
        <p:nvSpPr>
          <p:cNvPr id="6" name="ZoneTexte 8"/>
          <p:cNvSpPr txBox="1"/>
          <p:nvPr/>
        </p:nvSpPr>
        <p:spPr>
          <a:xfrm>
            <a:off x="6588224" y="4005062"/>
            <a:ext cx="1656179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ersonnalité</a:t>
            </a:r>
          </a:p>
        </p:txBody>
      </p:sp>
      <p:sp>
        <p:nvSpPr>
          <p:cNvPr id="7" name="ZoneTexte 9"/>
          <p:cNvSpPr txBox="1"/>
          <p:nvPr/>
        </p:nvSpPr>
        <p:spPr>
          <a:xfrm>
            <a:off x="1043604" y="4077071"/>
            <a:ext cx="2016224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E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nvironnement</a:t>
            </a:r>
          </a:p>
        </p:txBody>
      </p:sp>
      <p:sp>
        <p:nvSpPr>
          <p:cNvPr id="8" name="Double flèche verticale 18"/>
          <p:cNvSpPr/>
          <p:nvPr/>
        </p:nvSpPr>
        <p:spPr>
          <a:xfrm rot="19495049">
            <a:off x="5802510" y="1371050"/>
            <a:ext cx="360035" cy="23911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270"/>
              <a:gd name="f9" fmla="+- 0 0 -90"/>
              <a:gd name="f10" fmla="abs f3"/>
              <a:gd name="f11" fmla="abs f4"/>
              <a:gd name="f12" fmla="abs f5"/>
              <a:gd name="f13" fmla="*/ f8 f0 1"/>
              <a:gd name="f14" fmla="*/ f9 f0 1"/>
              <a:gd name="f15" fmla="?: f10 f3 1"/>
              <a:gd name="f16" fmla="?: f11 f4 1"/>
              <a:gd name="f17" fmla="?: f12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+- f30 0 f6"/>
              <a:gd name="f33" fmla="+- f29 0 f6"/>
              <a:gd name="f34" fmla="*/ f29 f26 1"/>
              <a:gd name="f35" fmla="*/ f30 f26 1"/>
              <a:gd name="f36" fmla="*/ f32 1 2"/>
              <a:gd name="f37" fmla="*/ f33 1 2"/>
              <a:gd name="f38" fmla="min f33 f32"/>
              <a:gd name="f39" fmla="*/ f33 f7 1"/>
              <a:gd name="f40" fmla="+- f6 f36 0"/>
              <a:gd name="f41" fmla="+- f6 f37 0"/>
              <a:gd name="f42" fmla="*/ f38 f7 1"/>
              <a:gd name="f43" fmla="*/ f39 1 200000"/>
              <a:gd name="f44" fmla="*/ f42 1 100000"/>
              <a:gd name="f45" fmla="+- f41 0 f43"/>
              <a:gd name="f46" fmla="+- f41 f43 0"/>
              <a:gd name="f47" fmla="*/ f41 f26 1"/>
              <a:gd name="f48" fmla="*/ f40 f26 1"/>
              <a:gd name="f49" fmla="+- f30 0 f44"/>
              <a:gd name="f50" fmla="*/ f45 f44 1"/>
              <a:gd name="f51" fmla="*/ f45 f26 1"/>
              <a:gd name="f52" fmla="*/ f46 f26 1"/>
              <a:gd name="f53" fmla="*/ f44 f26 1"/>
              <a:gd name="f54" fmla="*/ f50 1 f37"/>
              <a:gd name="f55" fmla="*/ f49 f26 1"/>
              <a:gd name="f56" fmla="+- f44 0 f54"/>
              <a:gd name="f57" fmla="+- f49 f54 0"/>
              <a:gd name="f58" fmla="*/ f56 f26 1"/>
              <a:gd name="f59" fmla="*/ f57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1" y="f53"/>
              </a:cxn>
              <a:cxn ang="f24">
                <a:pos x="f51" y="f48"/>
              </a:cxn>
              <a:cxn ang="f24">
                <a:pos x="f31" y="f55"/>
              </a:cxn>
              <a:cxn ang="f25">
                <a:pos x="f34" y="f55"/>
              </a:cxn>
              <a:cxn ang="f25">
                <a:pos x="f52" y="f48"/>
              </a:cxn>
              <a:cxn ang="f25">
                <a:pos x="f34" y="f53"/>
              </a:cxn>
            </a:cxnLst>
            <a:rect l="f51" t="f58" r="f52" b="f59"/>
            <a:pathLst>
              <a:path>
                <a:moveTo>
                  <a:pt x="f31" y="f53"/>
                </a:moveTo>
                <a:lnTo>
                  <a:pt x="f47" y="f31"/>
                </a:lnTo>
                <a:lnTo>
                  <a:pt x="f34" y="f53"/>
                </a:lnTo>
                <a:lnTo>
                  <a:pt x="f52" y="f53"/>
                </a:lnTo>
                <a:lnTo>
                  <a:pt x="f52" y="f55"/>
                </a:lnTo>
                <a:lnTo>
                  <a:pt x="f34" y="f55"/>
                </a:lnTo>
                <a:lnTo>
                  <a:pt x="f47" y="f35"/>
                </a:lnTo>
                <a:lnTo>
                  <a:pt x="f31" y="f55"/>
                </a:lnTo>
                <a:lnTo>
                  <a:pt x="f51" y="f55"/>
                </a:lnTo>
                <a:lnTo>
                  <a:pt x="f51" y="f53"/>
                </a:lnTo>
                <a:close/>
              </a:path>
            </a:pathLst>
          </a:custGeom>
          <a:solidFill>
            <a:srgbClr val="FFFF00"/>
          </a:solidFill>
          <a:ln w="25402" cap="flat">
            <a:solidFill>
              <a:srgbClr val="B45F0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9" name="Double flèche verticale 20"/>
          <p:cNvSpPr/>
          <p:nvPr/>
        </p:nvSpPr>
        <p:spPr>
          <a:xfrm rot="2121812">
            <a:off x="3216732" y="1367678"/>
            <a:ext cx="360035" cy="23988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270"/>
              <a:gd name="f9" fmla="+- 0 0 -90"/>
              <a:gd name="f10" fmla="abs f3"/>
              <a:gd name="f11" fmla="abs f4"/>
              <a:gd name="f12" fmla="abs f5"/>
              <a:gd name="f13" fmla="*/ f8 f0 1"/>
              <a:gd name="f14" fmla="*/ f9 f0 1"/>
              <a:gd name="f15" fmla="?: f10 f3 1"/>
              <a:gd name="f16" fmla="?: f11 f4 1"/>
              <a:gd name="f17" fmla="?: f12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+- f30 0 f6"/>
              <a:gd name="f33" fmla="+- f29 0 f6"/>
              <a:gd name="f34" fmla="*/ f29 f26 1"/>
              <a:gd name="f35" fmla="*/ f30 f26 1"/>
              <a:gd name="f36" fmla="*/ f32 1 2"/>
              <a:gd name="f37" fmla="*/ f33 1 2"/>
              <a:gd name="f38" fmla="min f33 f32"/>
              <a:gd name="f39" fmla="*/ f33 f7 1"/>
              <a:gd name="f40" fmla="+- f6 f36 0"/>
              <a:gd name="f41" fmla="+- f6 f37 0"/>
              <a:gd name="f42" fmla="*/ f38 f7 1"/>
              <a:gd name="f43" fmla="*/ f39 1 200000"/>
              <a:gd name="f44" fmla="*/ f42 1 100000"/>
              <a:gd name="f45" fmla="+- f41 0 f43"/>
              <a:gd name="f46" fmla="+- f41 f43 0"/>
              <a:gd name="f47" fmla="*/ f41 f26 1"/>
              <a:gd name="f48" fmla="*/ f40 f26 1"/>
              <a:gd name="f49" fmla="+- f30 0 f44"/>
              <a:gd name="f50" fmla="*/ f45 f44 1"/>
              <a:gd name="f51" fmla="*/ f45 f26 1"/>
              <a:gd name="f52" fmla="*/ f46 f26 1"/>
              <a:gd name="f53" fmla="*/ f44 f26 1"/>
              <a:gd name="f54" fmla="*/ f50 1 f37"/>
              <a:gd name="f55" fmla="*/ f49 f26 1"/>
              <a:gd name="f56" fmla="+- f44 0 f54"/>
              <a:gd name="f57" fmla="+- f49 f54 0"/>
              <a:gd name="f58" fmla="*/ f56 f26 1"/>
              <a:gd name="f59" fmla="*/ f57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1" y="f53"/>
              </a:cxn>
              <a:cxn ang="f24">
                <a:pos x="f51" y="f48"/>
              </a:cxn>
              <a:cxn ang="f24">
                <a:pos x="f31" y="f55"/>
              </a:cxn>
              <a:cxn ang="f25">
                <a:pos x="f34" y="f55"/>
              </a:cxn>
              <a:cxn ang="f25">
                <a:pos x="f52" y="f48"/>
              </a:cxn>
              <a:cxn ang="f25">
                <a:pos x="f34" y="f53"/>
              </a:cxn>
            </a:cxnLst>
            <a:rect l="f51" t="f58" r="f52" b="f59"/>
            <a:pathLst>
              <a:path>
                <a:moveTo>
                  <a:pt x="f31" y="f53"/>
                </a:moveTo>
                <a:lnTo>
                  <a:pt x="f47" y="f31"/>
                </a:lnTo>
                <a:lnTo>
                  <a:pt x="f34" y="f53"/>
                </a:lnTo>
                <a:lnTo>
                  <a:pt x="f52" y="f53"/>
                </a:lnTo>
                <a:lnTo>
                  <a:pt x="f52" y="f55"/>
                </a:lnTo>
                <a:lnTo>
                  <a:pt x="f34" y="f55"/>
                </a:lnTo>
                <a:lnTo>
                  <a:pt x="f47" y="f35"/>
                </a:lnTo>
                <a:lnTo>
                  <a:pt x="f31" y="f55"/>
                </a:lnTo>
                <a:lnTo>
                  <a:pt x="f51" y="f55"/>
                </a:lnTo>
                <a:lnTo>
                  <a:pt x="f51" y="f53"/>
                </a:lnTo>
                <a:close/>
              </a:path>
            </a:pathLst>
          </a:custGeom>
          <a:solidFill>
            <a:srgbClr val="FFFF00"/>
          </a:solidFill>
          <a:ln w="25402" cap="flat">
            <a:solidFill>
              <a:srgbClr val="B05C0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0" name="Double flèche verticale 23"/>
          <p:cNvSpPr/>
          <p:nvPr/>
        </p:nvSpPr>
        <p:spPr>
          <a:xfrm rot="16200004">
            <a:off x="4651795" y="2845141"/>
            <a:ext cx="360035" cy="28238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270"/>
              <a:gd name="f9" fmla="+- 0 0 -90"/>
              <a:gd name="f10" fmla="abs f3"/>
              <a:gd name="f11" fmla="abs f4"/>
              <a:gd name="f12" fmla="abs f5"/>
              <a:gd name="f13" fmla="*/ f8 f0 1"/>
              <a:gd name="f14" fmla="*/ f9 f0 1"/>
              <a:gd name="f15" fmla="?: f10 f3 1"/>
              <a:gd name="f16" fmla="?: f11 f4 1"/>
              <a:gd name="f17" fmla="?: f12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+- f30 0 f6"/>
              <a:gd name="f33" fmla="+- f29 0 f6"/>
              <a:gd name="f34" fmla="*/ f29 f26 1"/>
              <a:gd name="f35" fmla="*/ f30 f26 1"/>
              <a:gd name="f36" fmla="*/ f32 1 2"/>
              <a:gd name="f37" fmla="*/ f33 1 2"/>
              <a:gd name="f38" fmla="min f33 f32"/>
              <a:gd name="f39" fmla="*/ f33 f7 1"/>
              <a:gd name="f40" fmla="+- f6 f36 0"/>
              <a:gd name="f41" fmla="+- f6 f37 0"/>
              <a:gd name="f42" fmla="*/ f38 f7 1"/>
              <a:gd name="f43" fmla="*/ f39 1 200000"/>
              <a:gd name="f44" fmla="*/ f42 1 100000"/>
              <a:gd name="f45" fmla="+- f41 0 f43"/>
              <a:gd name="f46" fmla="+- f41 f43 0"/>
              <a:gd name="f47" fmla="*/ f41 f26 1"/>
              <a:gd name="f48" fmla="*/ f40 f26 1"/>
              <a:gd name="f49" fmla="+- f30 0 f44"/>
              <a:gd name="f50" fmla="*/ f45 f44 1"/>
              <a:gd name="f51" fmla="*/ f45 f26 1"/>
              <a:gd name="f52" fmla="*/ f46 f26 1"/>
              <a:gd name="f53" fmla="*/ f44 f26 1"/>
              <a:gd name="f54" fmla="*/ f50 1 f37"/>
              <a:gd name="f55" fmla="*/ f49 f26 1"/>
              <a:gd name="f56" fmla="+- f44 0 f54"/>
              <a:gd name="f57" fmla="+- f49 f54 0"/>
              <a:gd name="f58" fmla="*/ f56 f26 1"/>
              <a:gd name="f59" fmla="*/ f57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1" y="f53"/>
              </a:cxn>
              <a:cxn ang="f24">
                <a:pos x="f51" y="f48"/>
              </a:cxn>
              <a:cxn ang="f24">
                <a:pos x="f31" y="f55"/>
              </a:cxn>
              <a:cxn ang="f25">
                <a:pos x="f34" y="f55"/>
              </a:cxn>
              <a:cxn ang="f25">
                <a:pos x="f52" y="f48"/>
              </a:cxn>
              <a:cxn ang="f25">
                <a:pos x="f34" y="f53"/>
              </a:cxn>
            </a:cxnLst>
            <a:rect l="f51" t="f58" r="f52" b="f59"/>
            <a:pathLst>
              <a:path>
                <a:moveTo>
                  <a:pt x="f31" y="f53"/>
                </a:moveTo>
                <a:lnTo>
                  <a:pt x="f47" y="f31"/>
                </a:lnTo>
                <a:lnTo>
                  <a:pt x="f34" y="f53"/>
                </a:lnTo>
                <a:lnTo>
                  <a:pt x="f52" y="f53"/>
                </a:lnTo>
                <a:lnTo>
                  <a:pt x="f52" y="f55"/>
                </a:lnTo>
                <a:lnTo>
                  <a:pt x="f34" y="f55"/>
                </a:lnTo>
                <a:lnTo>
                  <a:pt x="f47" y="f35"/>
                </a:lnTo>
                <a:lnTo>
                  <a:pt x="f31" y="f55"/>
                </a:lnTo>
                <a:lnTo>
                  <a:pt x="f51" y="f55"/>
                </a:lnTo>
                <a:lnTo>
                  <a:pt x="f51" y="f53"/>
                </a:lnTo>
                <a:close/>
              </a:path>
            </a:pathLst>
          </a:custGeom>
          <a:solidFill>
            <a:srgbClr val="FFFF00"/>
          </a:solidFill>
          <a:ln w="25402" cap="flat">
            <a:solidFill>
              <a:srgbClr val="B05C0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1" name="ZoneTexte 12"/>
          <p:cNvSpPr txBox="1"/>
          <p:nvPr/>
        </p:nvSpPr>
        <p:spPr>
          <a:xfrm>
            <a:off x="4067946" y="2708919"/>
            <a:ext cx="1368152" cy="461662"/>
          </a:xfrm>
          <a:prstGeom prst="rect">
            <a:avLst/>
          </a:prstGeom>
          <a:solidFill>
            <a:srgbClr val="F07F09"/>
          </a:solidFill>
          <a:ln w="38103" cap="flat">
            <a:solidFill>
              <a:srgbClr val="FFFFFF"/>
            </a:solidFill>
            <a:prstDash val="solid"/>
            <a:miter/>
          </a:ln>
          <a:effectLst>
            <a:outerShdw dist="25395" dir="14699641" algn="tl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FFFFFF"/>
                </a:solidFill>
                <a:uFillTx/>
                <a:latin typeface="Verdana"/>
              </a:rPr>
              <a:t>SUJET</a:t>
            </a:r>
          </a:p>
        </p:txBody>
      </p:sp>
      <p:cxnSp>
        <p:nvCxnSpPr>
          <p:cNvPr id="12" name="Connecteur droit 17"/>
          <p:cNvCxnSpPr/>
          <p:nvPr/>
        </p:nvCxnSpPr>
        <p:spPr>
          <a:xfrm>
            <a:off x="4716017" y="1484784"/>
            <a:ext cx="0" cy="1152126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13" name="Connecteur droit avec flèche 21"/>
          <p:cNvCxnSpPr/>
          <p:nvPr/>
        </p:nvCxnSpPr>
        <p:spPr>
          <a:xfrm>
            <a:off x="4716017" y="3284982"/>
            <a:ext cx="0" cy="1728197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/>
            <a:tailEnd type="arrow"/>
          </a:ln>
        </p:spPr>
      </p:cxnSp>
      <p:sp>
        <p:nvSpPr>
          <p:cNvPr id="14" name="Rectangle à coins arrondis 22"/>
          <p:cNvSpPr/>
          <p:nvPr/>
        </p:nvSpPr>
        <p:spPr>
          <a:xfrm>
            <a:off x="3779910" y="5085179"/>
            <a:ext cx="2016224" cy="79208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92D050"/>
          </a:solidFill>
          <a:ln w="25402" cap="flat">
            <a:solidFill>
              <a:srgbClr val="B05C0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5" name="ZoneTexte 24"/>
          <p:cNvSpPr txBox="1"/>
          <p:nvPr/>
        </p:nvSpPr>
        <p:spPr>
          <a:xfrm>
            <a:off x="3923928" y="5301206"/>
            <a:ext cx="180019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</a:t>
            </a: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erformances</a:t>
            </a:r>
          </a:p>
        </p:txBody>
      </p:sp>
      <p:sp>
        <p:nvSpPr>
          <p:cNvPr id="16" name="Plus 15"/>
          <p:cNvSpPr/>
          <p:nvPr/>
        </p:nvSpPr>
        <p:spPr>
          <a:xfrm>
            <a:off x="3059829" y="1772820"/>
            <a:ext cx="428625" cy="4286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3520"/>
              <a:gd name="f8" fmla="+- 0 0 -90"/>
              <a:gd name="f9" fmla="+- 0 0 -180"/>
              <a:gd name="f10" fmla="+- 0 0 -270"/>
              <a:gd name="f11" fmla="+- 0 0 -36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+- f38 0 f6"/>
              <a:gd name="f40" fmla="+- f37 0 f6"/>
              <a:gd name="f41" fmla="*/ f39 1 2"/>
              <a:gd name="f42" fmla="*/ f40 1 2"/>
              <a:gd name="f43" fmla="min f40 f39"/>
              <a:gd name="f44" fmla="*/ f40 73490 1"/>
              <a:gd name="f45" fmla="*/ f39 73490 1"/>
              <a:gd name="f46" fmla="+- f6 f41 0"/>
              <a:gd name="f47" fmla="+- f6 f42 0"/>
              <a:gd name="f48" fmla="*/ f44 1 200000"/>
              <a:gd name="f49" fmla="*/ f45 1 200000"/>
              <a:gd name="f50" fmla="*/ f43 f7 1"/>
              <a:gd name="f51" fmla="*/ f50 1 200000"/>
              <a:gd name="f52" fmla="+- f47 0 f48"/>
              <a:gd name="f53" fmla="+- f47 f48 0"/>
              <a:gd name="f54" fmla="+- f46 0 f49"/>
              <a:gd name="f55" fmla="+- f46 f49 0"/>
              <a:gd name="f56" fmla="*/ f46 f34 1"/>
              <a:gd name="f57" fmla="*/ f47 f34 1"/>
              <a:gd name="f58" fmla="+- f47 0 f51"/>
              <a:gd name="f59" fmla="+- f47 f51 0"/>
              <a:gd name="f60" fmla="+- f46 0 f51"/>
              <a:gd name="f61" fmla="+- f46 f51 0"/>
              <a:gd name="f62" fmla="*/ f52 f34 1"/>
              <a:gd name="f63" fmla="*/ f53 f34 1"/>
              <a:gd name="f64" fmla="*/ f54 f34 1"/>
              <a:gd name="f65" fmla="*/ f55 f34 1"/>
              <a:gd name="f66" fmla="*/ f60 f34 1"/>
              <a:gd name="f67" fmla="*/ f61 f34 1"/>
              <a:gd name="f68" fmla="*/ f58 f34 1"/>
              <a:gd name="f69" fmla="*/ f59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63" y="f56"/>
              </a:cxn>
              <a:cxn ang="f31">
                <a:pos x="f57" y="f65"/>
              </a:cxn>
              <a:cxn ang="f32">
                <a:pos x="f62" y="f56"/>
              </a:cxn>
              <a:cxn ang="f33">
                <a:pos x="f57" y="f64"/>
              </a:cxn>
            </a:cxnLst>
            <a:rect l="f62" t="f66" r="f63" b="f67"/>
            <a:pathLst>
              <a:path>
                <a:moveTo>
                  <a:pt x="f62" y="f66"/>
                </a:moveTo>
                <a:lnTo>
                  <a:pt x="f68" y="f66"/>
                </a:lnTo>
                <a:lnTo>
                  <a:pt x="f68" y="f64"/>
                </a:lnTo>
                <a:lnTo>
                  <a:pt x="f69" y="f64"/>
                </a:lnTo>
                <a:lnTo>
                  <a:pt x="f69" y="f66"/>
                </a:lnTo>
                <a:lnTo>
                  <a:pt x="f63" y="f66"/>
                </a:lnTo>
                <a:lnTo>
                  <a:pt x="f63" y="f67"/>
                </a:lnTo>
                <a:lnTo>
                  <a:pt x="f69" y="f67"/>
                </a:lnTo>
                <a:lnTo>
                  <a:pt x="f69" y="f65"/>
                </a:lnTo>
                <a:lnTo>
                  <a:pt x="f68" y="f65"/>
                </a:lnTo>
                <a:lnTo>
                  <a:pt x="f68" y="f67"/>
                </a:lnTo>
                <a:lnTo>
                  <a:pt x="f62" y="f67"/>
                </a:lnTo>
                <a:close/>
              </a:path>
            </a:pathLst>
          </a:custGeom>
          <a:solidFill>
            <a:srgbClr val="F07F09"/>
          </a:solidFill>
          <a:ln w="25402" cap="flat">
            <a:solidFill>
              <a:srgbClr val="B05C0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0000"/>
              </a:solidFill>
              <a:uFillTx/>
              <a:latin typeface="Verdana"/>
            </a:endParaRPr>
          </a:p>
        </p:txBody>
      </p:sp>
      <p:sp>
        <p:nvSpPr>
          <p:cNvPr id="17" name="Moins 16"/>
          <p:cNvSpPr/>
          <p:nvPr/>
        </p:nvSpPr>
        <p:spPr>
          <a:xfrm>
            <a:off x="3419874" y="2708919"/>
            <a:ext cx="485775" cy="41433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3520"/>
              <a:gd name="f8" fmla="+- 0 0 -90"/>
              <a:gd name="f9" fmla="+- 0 0 -180"/>
              <a:gd name="f10" fmla="+- 0 0 -270"/>
              <a:gd name="f11" fmla="+- 0 0 -36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+- f38 0 f6"/>
              <a:gd name="f40" fmla="+- f37 0 f6"/>
              <a:gd name="f41" fmla="*/ f39 1 2"/>
              <a:gd name="f42" fmla="*/ f40 1 2"/>
              <a:gd name="f43" fmla="*/ f39 f7 1"/>
              <a:gd name="f44" fmla="*/ f40 73490 1"/>
              <a:gd name="f45" fmla="+- f6 f41 0"/>
              <a:gd name="f46" fmla="+- f6 f42 0"/>
              <a:gd name="f47" fmla="*/ f43 1 200000"/>
              <a:gd name="f48" fmla="*/ f44 1 200000"/>
              <a:gd name="f49" fmla="+- f45 0 f47"/>
              <a:gd name="f50" fmla="+- f45 f47 0"/>
              <a:gd name="f51" fmla="+- f46 0 f48"/>
              <a:gd name="f52" fmla="+- f46 f48 0"/>
              <a:gd name="f53" fmla="*/ f45 f34 1"/>
              <a:gd name="f54" fmla="*/ f46 f34 1"/>
              <a:gd name="f55" fmla="*/ f51 f34 1"/>
              <a:gd name="f56" fmla="*/ f49 f34 1"/>
              <a:gd name="f57" fmla="*/ f52 f34 1"/>
              <a:gd name="f58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7" y="f53"/>
              </a:cxn>
              <a:cxn ang="f31">
                <a:pos x="f54" y="f58"/>
              </a:cxn>
              <a:cxn ang="f32">
                <a:pos x="f55" y="f53"/>
              </a:cxn>
              <a:cxn ang="f33">
                <a:pos x="f54" y="f56"/>
              </a:cxn>
            </a:cxnLst>
            <a:rect l="f55" t="f56" r="f57" b="f58"/>
            <a:pathLst>
              <a:path>
                <a:moveTo>
                  <a:pt x="f55" y="f56"/>
                </a:moveTo>
                <a:lnTo>
                  <a:pt x="f57" y="f56"/>
                </a:lnTo>
                <a:lnTo>
                  <a:pt x="f57" y="f58"/>
                </a:lnTo>
                <a:lnTo>
                  <a:pt x="f55" y="f58"/>
                </a:lnTo>
                <a:close/>
              </a:path>
            </a:pathLst>
          </a:custGeom>
          <a:solidFill>
            <a:srgbClr val="F07F09"/>
          </a:solidFill>
          <a:ln w="25402" cap="flat">
            <a:solidFill>
              <a:srgbClr val="B05C0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8" name="Plus 25"/>
          <p:cNvSpPr/>
          <p:nvPr/>
        </p:nvSpPr>
        <p:spPr>
          <a:xfrm>
            <a:off x="6300188" y="2420892"/>
            <a:ext cx="428625" cy="4286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3520"/>
              <a:gd name="f8" fmla="+- 0 0 -90"/>
              <a:gd name="f9" fmla="+- 0 0 -180"/>
              <a:gd name="f10" fmla="+- 0 0 -270"/>
              <a:gd name="f11" fmla="+- 0 0 -36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+- f38 0 f6"/>
              <a:gd name="f40" fmla="+- f37 0 f6"/>
              <a:gd name="f41" fmla="*/ f39 1 2"/>
              <a:gd name="f42" fmla="*/ f40 1 2"/>
              <a:gd name="f43" fmla="min f40 f39"/>
              <a:gd name="f44" fmla="*/ f40 73490 1"/>
              <a:gd name="f45" fmla="*/ f39 73490 1"/>
              <a:gd name="f46" fmla="+- f6 f41 0"/>
              <a:gd name="f47" fmla="+- f6 f42 0"/>
              <a:gd name="f48" fmla="*/ f44 1 200000"/>
              <a:gd name="f49" fmla="*/ f45 1 200000"/>
              <a:gd name="f50" fmla="*/ f43 f7 1"/>
              <a:gd name="f51" fmla="*/ f50 1 200000"/>
              <a:gd name="f52" fmla="+- f47 0 f48"/>
              <a:gd name="f53" fmla="+- f47 f48 0"/>
              <a:gd name="f54" fmla="+- f46 0 f49"/>
              <a:gd name="f55" fmla="+- f46 f49 0"/>
              <a:gd name="f56" fmla="*/ f46 f34 1"/>
              <a:gd name="f57" fmla="*/ f47 f34 1"/>
              <a:gd name="f58" fmla="+- f47 0 f51"/>
              <a:gd name="f59" fmla="+- f47 f51 0"/>
              <a:gd name="f60" fmla="+- f46 0 f51"/>
              <a:gd name="f61" fmla="+- f46 f51 0"/>
              <a:gd name="f62" fmla="*/ f52 f34 1"/>
              <a:gd name="f63" fmla="*/ f53 f34 1"/>
              <a:gd name="f64" fmla="*/ f54 f34 1"/>
              <a:gd name="f65" fmla="*/ f55 f34 1"/>
              <a:gd name="f66" fmla="*/ f60 f34 1"/>
              <a:gd name="f67" fmla="*/ f61 f34 1"/>
              <a:gd name="f68" fmla="*/ f58 f34 1"/>
              <a:gd name="f69" fmla="*/ f59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63" y="f56"/>
              </a:cxn>
              <a:cxn ang="f31">
                <a:pos x="f57" y="f65"/>
              </a:cxn>
              <a:cxn ang="f32">
                <a:pos x="f62" y="f56"/>
              </a:cxn>
              <a:cxn ang="f33">
                <a:pos x="f57" y="f64"/>
              </a:cxn>
            </a:cxnLst>
            <a:rect l="f62" t="f66" r="f63" b="f67"/>
            <a:pathLst>
              <a:path>
                <a:moveTo>
                  <a:pt x="f62" y="f66"/>
                </a:moveTo>
                <a:lnTo>
                  <a:pt x="f68" y="f66"/>
                </a:lnTo>
                <a:lnTo>
                  <a:pt x="f68" y="f64"/>
                </a:lnTo>
                <a:lnTo>
                  <a:pt x="f69" y="f64"/>
                </a:lnTo>
                <a:lnTo>
                  <a:pt x="f69" y="f66"/>
                </a:lnTo>
                <a:lnTo>
                  <a:pt x="f63" y="f66"/>
                </a:lnTo>
                <a:lnTo>
                  <a:pt x="f63" y="f67"/>
                </a:lnTo>
                <a:lnTo>
                  <a:pt x="f69" y="f67"/>
                </a:lnTo>
                <a:lnTo>
                  <a:pt x="f69" y="f65"/>
                </a:lnTo>
                <a:lnTo>
                  <a:pt x="f68" y="f65"/>
                </a:lnTo>
                <a:lnTo>
                  <a:pt x="f68" y="f67"/>
                </a:lnTo>
                <a:lnTo>
                  <a:pt x="f62" y="f67"/>
                </a:lnTo>
                <a:close/>
              </a:path>
            </a:pathLst>
          </a:custGeom>
          <a:solidFill>
            <a:srgbClr val="F07F09"/>
          </a:solidFill>
          <a:ln w="25402" cap="flat">
            <a:solidFill>
              <a:srgbClr val="B05C0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0000"/>
              </a:solidFill>
              <a:uFillTx/>
              <a:latin typeface="Verdana"/>
            </a:endParaRPr>
          </a:p>
        </p:txBody>
      </p:sp>
      <p:sp>
        <p:nvSpPr>
          <p:cNvPr id="19" name="Moins 26"/>
          <p:cNvSpPr/>
          <p:nvPr/>
        </p:nvSpPr>
        <p:spPr>
          <a:xfrm>
            <a:off x="5220071" y="2132856"/>
            <a:ext cx="428625" cy="50006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3520"/>
              <a:gd name="f8" fmla="+- 0 0 -90"/>
              <a:gd name="f9" fmla="+- 0 0 -180"/>
              <a:gd name="f10" fmla="+- 0 0 -270"/>
              <a:gd name="f11" fmla="+- 0 0 -36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+- f38 0 f6"/>
              <a:gd name="f40" fmla="+- f37 0 f6"/>
              <a:gd name="f41" fmla="*/ f39 1 2"/>
              <a:gd name="f42" fmla="*/ f40 1 2"/>
              <a:gd name="f43" fmla="*/ f39 f7 1"/>
              <a:gd name="f44" fmla="*/ f40 73490 1"/>
              <a:gd name="f45" fmla="+- f6 f41 0"/>
              <a:gd name="f46" fmla="+- f6 f42 0"/>
              <a:gd name="f47" fmla="*/ f43 1 200000"/>
              <a:gd name="f48" fmla="*/ f44 1 200000"/>
              <a:gd name="f49" fmla="+- f45 0 f47"/>
              <a:gd name="f50" fmla="+- f45 f47 0"/>
              <a:gd name="f51" fmla="+- f46 0 f48"/>
              <a:gd name="f52" fmla="+- f46 f48 0"/>
              <a:gd name="f53" fmla="*/ f45 f34 1"/>
              <a:gd name="f54" fmla="*/ f46 f34 1"/>
              <a:gd name="f55" fmla="*/ f51 f34 1"/>
              <a:gd name="f56" fmla="*/ f49 f34 1"/>
              <a:gd name="f57" fmla="*/ f52 f34 1"/>
              <a:gd name="f58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7" y="f53"/>
              </a:cxn>
              <a:cxn ang="f31">
                <a:pos x="f54" y="f58"/>
              </a:cxn>
              <a:cxn ang="f32">
                <a:pos x="f55" y="f53"/>
              </a:cxn>
              <a:cxn ang="f33">
                <a:pos x="f54" y="f56"/>
              </a:cxn>
            </a:cxnLst>
            <a:rect l="f55" t="f56" r="f57" b="f58"/>
            <a:pathLst>
              <a:path>
                <a:moveTo>
                  <a:pt x="f55" y="f56"/>
                </a:moveTo>
                <a:lnTo>
                  <a:pt x="f57" y="f56"/>
                </a:lnTo>
                <a:lnTo>
                  <a:pt x="f57" y="f58"/>
                </a:lnTo>
                <a:lnTo>
                  <a:pt x="f55" y="f58"/>
                </a:lnTo>
                <a:close/>
              </a:path>
            </a:pathLst>
          </a:custGeom>
          <a:solidFill>
            <a:srgbClr val="F07F09"/>
          </a:solidFill>
          <a:ln w="25402" cap="flat">
            <a:solidFill>
              <a:srgbClr val="B05C0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0" name="Plus 27"/>
          <p:cNvSpPr/>
          <p:nvPr/>
        </p:nvSpPr>
        <p:spPr>
          <a:xfrm>
            <a:off x="5076053" y="3645026"/>
            <a:ext cx="428625" cy="4286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3520"/>
              <a:gd name="f8" fmla="+- 0 0 -90"/>
              <a:gd name="f9" fmla="+- 0 0 -180"/>
              <a:gd name="f10" fmla="+- 0 0 -270"/>
              <a:gd name="f11" fmla="+- 0 0 -36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+- f38 0 f6"/>
              <a:gd name="f40" fmla="+- f37 0 f6"/>
              <a:gd name="f41" fmla="*/ f39 1 2"/>
              <a:gd name="f42" fmla="*/ f40 1 2"/>
              <a:gd name="f43" fmla="min f40 f39"/>
              <a:gd name="f44" fmla="*/ f40 73490 1"/>
              <a:gd name="f45" fmla="*/ f39 73490 1"/>
              <a:gd name="f46" fmla="+- f6 f41 0"/>
              <a:gd name="f47" fmla="+- f6 f42 0"/>
              <a:gd name="f48" fmla="*/ f44 1 200000"/>
              <a:gd name="f49" fmla="*/ f45 1 200000"/>
              <a:gd name="f50" fmla="*/ f43 f7 1"/>
              <a:gd name="f51" fmla="*/ f50 1 200000"/>
              <a:gd name="f52" fmla="+- f47 0 f48"/>
              <a:gd name="f53" fmla="+- f47 f48 0"/>
              <a:gd name="f54" fmla="+- f46 0 f49"/>
              <a:gd name="f55" fmla="+- f46 f49 0"/>
              <a:gd name="f56" fmla="*/ f46 f34 1"/>
              <a:gd name="f57" fmla="*/ f47 f34 1"/>
              <a:gd name="f58" fmla="+- f47 0 f51"/>
              <a:gd name="f59" fmla="+- f47 f51 0"/>
              <a:gd name="f60" fmla="+- f46 0 f51"/>
              <a:gd name="f61" fmla="+- f46 f51 0"/>
              <a:gd name="f62" fmla="*/ f52 f34 1"/>
              <a:gd name="f63" fmla="*/ f53 f34 1"/>
              <a:gd name="f64" fmla="*/ f54 f34 1"/>
              <a:gd name="f65" fmla="*/ f55 f34 1"/>
              <a:gd name="f66" fmla="*/ f60 f34 1"/>
              <a:gd name="f67" fmla="*/ f61 f34 1"/>
              <a:gd name="f68" fmla="*/ f58 f34 1"/>
              <a:gd name="f69" fmla="*/ f59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63" y="f56"/>
              </a:cxn>
              <a:cxn ang="f31">
                <a:pos x="f57" y="f65"/>
              </a:cxn>
              <a:cxn ang="f32">
                <a:pos x="f62" y="f56"/>
              </a:cxn>
              <a:cxn ang="f33">
                <a:pos x="f57" y="f64"/>
              </a:cxn>
            </a:cxnLst>
            <a:rect l="f62" t="f66" r="f63" b="f67"/>
            <a:pathLst>
              <a:path>
                <a:moveTo>
                  <a:pt x="f62" y="f66"/>
                </a:moveTo>
                <a:lnTo>
                  <a:pt x="f68" y="f66"/>
                </a:lnTo>
                <a:lnTo>
                  <a:pt x="f68" y="f64"/>
                </a:lnTo>
                <a:lnTo>
                  <a:pt x="f69" y="f64"/>
                </a:lnTo>
                <a:lnTo>
                  <a:pt x="f69" y="f66"/>
                </a:lnTo>
                <a:lnTo>
                  <a:pt x="f63" y="f66"/>
                </a:lnTo>
                <a:lnTo>
                  <a:pt x="f63" y="f67"/>
                </a:lnTo>
                <a:lnTo>
                  <a:pt x="f69" y="f67"/>
                </a:lnTo>
                <a:lnTo>
                  <a:pt x="f69" y="f65"/>
                </a:lnTo>
                <a:lnTo>
                  <a:pt x="f68" y="f65"/>
                </a:lnTo>
                <a:lnTo>
                  <a:pt x="f68" y="f67"/>
                </a:lnTo>
                <a:lnTo>
                  <a:pt x="f62" y="f67"/>
                </a:lnTo>
                <a:close/>
              </a:path>
            </a:pathLst>
          </a:custGeom>
          <a:solidFill>
            <a:srgbClr val="F07F09"/>
          </a:solidFill>
          <a:ln w="25402" cap="flat">
            <a:solidFill>
              <a:srgbClr val="B05C0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0000"/>
              </a:solidFill>
              <a:uFillTx/>
              <a:latin typeface="Verdana"/>
            </a:endParaRPr>
          </a:p>
        </p:txBody>
      </p:sp>
      <p:sp>
        <p:nvSpPr>
          <p:cNvPr id="21" name="Moins 28"/>
          <p:cNvSpPr/>
          <p:nvPr/>
        </p:nvSpPr>
        <p:spPr>
          <a:xfrm>
            <a:off x="3929057" y="4357692"/>
            <a:ext cx="485775" cy="41433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3520"/>
              <a:gd name="f8" fmla="+- 0 0 -90"/>
              <a:gd name="f9" fmla="+- 0 0 -180"/>
              <a:gd name="f10" fmla="+- 0 0 -270"/>
              <a:gd name="f11" fmla="+- 0 0 -36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+- f38 0 f6"/>
              <a:gd name="f40" fmla="+- f37 0 f6"/>
              <a:gd name="f41" fmla="*/ f39 1 2"/>
              <a:gd name="f42" fmla="*/ f40 1 2"/>
              <a:gd name="f43" fmla="*/ f39 f7 1"/>
              <a:gd name="f44" fmla="*/ f40 73490 1"/>
              <a:gd name="f45" fmla="+- f6 f41 0"/>
              <a:gd name="f46" fmla="+- f6 f42 0"/>
              <a:gd name="f47" fmla="*/ f43 1 200000"/>
              <a:gd name="f48" fmla="*/ f44 1 200000"/>
              <a:gd name="f49" fmla="+- f45 0 f47"/>
              <a:gd name="f50" fmla="+- f45 f47 0"/>
              <a:gd name="f51" fmla="+- f46 0 f48"/>
              <a:gd name="f52" fmla="+- f46 f48 0"/>
              <a:gd name="f53" fmla="*/ f45 f34 1"/>
              <a:gd name="f54" fmla="*/ f46 f34 1"/>
              <a:gd name="f55" fmla="*/ f51 f34 1"/>
              <a:gd name="f56" fmla="*/ f49 f34 1"/>
              <a:gd name="f57" fmla="*/ f52 f34 1"/>
              <a:gd name="f58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7" y="f53"/>
              </a:cxn>
              <a:cxn ang="f31">
                <a:pos x="f54" y="f58"/>
              </a:cxn>
              <a:cxn ang="f32">
                <a:pos x="f55" y="f53"/>
              </a:cxn>
              <a:cxn ang="f33">
                <a:pos x="f54" y="f56"/>
              </a:cxn>
            </a:cxnLst>
            <a:rect l="f55" t="f56" r="f57" b="f58"/>
            <a:pathLst>
              <a:path>
                <a:moveTo>
                  <a:pt x="f55" y="f56"/>
                </a:moveTo>
                <a:lnTo>
                  <a:pt x="f57" y="f56"/>
                </a:lnTo>
                <a:lnTo>
                  <a:pt x="f57" y="f58"/>
                </a:lnTo>
                <a:lnTo>
                  <a:pt x="f55" y="f58"/>
                </a:lnTo>
                <a:close/>
              </a:path>
            </a:pathLst>
          </a:custGeom>
          <a:solidFill>
            <a:srgbClr val="F07F09"/>
          </a:solidFill>
          <a:ln w="25402" cap="flat">
            <a:solidFill>
              <a:srgbClr val="B05C0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2" name="ZoneTexte 31"/>
          <p:cNvSpPr txBox="1"/>
          <p:nvPr/>
        </p:nvSpPr>
        <p:spPr>
          <a:xfrm>
            <a:off x="6804251" y="6642558"/>
            <a:ext cx="2160242" cy="215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Philippe Delamarre Psychologue 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67541" y="260649"/>
            <a:ext cx="8183880" cy="864098"/>
          </a:xfrm>
        </p:spPr>
        <p:txBody>
          <a:bodyPr anchorCtr="1"/>
          <a:lstStyle/>
          <a:p>
            <a:pPr lvl="0" algn="ctr"/>
            <a:r>
              <a:rPr lang="fr-FR" sz="4000"/>
              <a:t>QUELQUES INDICATEURS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95532" y="1484784"/>
            <a:ext cx="4248476" cy="4389120"/>
          </a:xfrm>
        </p:spPr>
        <p:txBody>
          <a:bodyPr/>
          <a:lstStyle/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Langage</a:t>
            </a:r>
          </a:p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Curiosité</a:t>
            </a:r>
          </a:p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Vivacité d’esprit</a:t>
            </a:r>
          </a:p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Lecture</a:t>
            </a:r>
          </a:p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Mémoire</a:t>
            </a:r>
          </a:p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Pensée intuitive</a:t>
            </a:r>
          </a:p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Généralisation</a:t>
            </a:r>
          </a:p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Grande énergie</a:t>
            </a:r>
          </a:p>
          <a:p>
            <a:pPr lvl="0">
              <a:buClr>
                <a:srgbClr val="0070C0"/>
              </a:buClr>
              <a:buFont typeface="Wingdings" pitchFamily="2"/>
              <a:buChar char="q"/>
            </a:pPr>
            <a:endParaRPr lang="fr-FR" sz="2400" b="1">
              <a:solidFill>
                <a:srgbClr val="0070C0"/>
              </a:solidFill>
            </a:endParaRP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355973" y="1484784"/>
            <a:ext cx="4464493" cy="4389120"/>
          </a:xfrm>
        </p:spPr>
        <p:txBody>
          <a:bodyPr/>
          <a:lstStyle/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Opposition</a:t>
            </a:r>
          </a:p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Sensibilité ++</a:t>
            </a:r>
          </a:p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Maîtrise</a:t>
            </a:r>
          </a:p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Humour</a:t>
            </a:r>
          </a:p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Troubles du sommeil</a:t>
            </a:r>
          </a:p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Organisation --</a:t>
            </a:r>
          </a:p>
          <a:p>
            <a:pPr lvl="0">
              <a:buClr>
                <a:srgbClr val="0070C0"/>
              </a:buClr>
              <a:buFont typeface="Wingdings" pitchFamily="2"/>
              <a:buChar char="q"/>
            </a:pPr>
            <a:r>
              <a:rPr lang="fr-FR" sz="2400" b="1">
                <a:solidFill>
                  <a:srgbClr val="0070C0"/>
                </a:solidFill>
              </a:rPr>
              <a:t>Décalages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767739" y="6642558"/>
            <a:ext cx="2376260" cy="215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Philippe Delamarre Psychologue EN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67541" y="5301206"/>
            <a:ext cx="8280916" cy="576062"/>
          </a:xfrm>
        </p:spPr>
        <p:txBody>
          <a:bodyPr anchorCtr="1"/>
          <a:lstStyle/>
          <a:p>
            <a:pPr lvl="0" algn="ctr"/>
            <a:r>
              <a:rPr lang="fr-FR" sz="1800">
                <a:solidFill>
                  <a:srgbClr val="0070C0"/>
                </a:solidFill>
              </a:rPr>
              <a:t/>
            </a:r>
            <a:br>
              <a:rPr lang="fr-FR" sz="1800">
                <a:solidFill>
                  <a:srgbClr val="0070C0"/>
                </a:solidFill>
              </a:rPr>
            </a:br>
            <a:r>
              <a:rPr lang="fr-FR" sz="1800">
                <a:solidFill>
                  <a:srgbClr val="0070C0"/>
                </a:solidFill>
              </a:rPr>
              <a:t>QI&gt;140 =0.39% de la population</a:t>
            </a:r>
          </a:p>
        </p:txBody>
      </p:sp>
      <p:pic>
        <p:nvPicPr>
          <p:cNvPr id="3" name="Espace réservé du contenu 3" descr="Gauss-QI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818" y="1604964"/>
            <a:ext cx="4724403" cy="2038353"/>
          </a:xfrm>
        </p:spPr>
      </p:pic>
      <p:sp>
        <p:nvSpPr>
          <p:cNvPr id="4" name="ZoneTexte 4"/>
          <p:cNvSpPr txBox="1"/>
          <p:nvPr/>
        </p:nvSpPr>
        <p:spPr>
          <a:xfrm>
            <a:off x="683568" y="476667"/>
            <a:ext cx="7848871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b="1" i="0" u="none" strike="noStrike" kern="1200" cap="none" spc="0" baseline="0">
                <a:solidFill>
                  <a:srgbClr val="FF8D3E"/>
                </a:solidFill>
                <a:effectLst>
                  <a:outerShdw dist="22860" dir="5400000">
                    <a:srgbClr val="000000"/>
                  </a:outerShdw>
                </a:effectLst>
                <a:uFillTx/>
                <a:latin typeface="Verdana"/>
              </a:rPr>
              <a:t>COURBE DE GAUSS</a:t>
            </a:r>
          </a:p>
        </p:txBody>
      </p:sp>
      <p:sp>
        <p:nvSpPr>
          <p:cNvPr id="5" name="ZoneTexte 7"/>
          <p:cNvSpPr txBox="1"/>
          <p:nvPr/>
        </p:nvSpPr>
        <p:spPr>
          <a:xfrm>
            <a:off x="467541" y="4869161"/>
            <a:ext cx="8208916" cy="43088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QI&gt;130 =2.3% de la population</a:t>
            </a:r>
            <a:endParaRPr lang="fr-FR" sz="2200" b="1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39739" y="6642558"/>
            <a:ext cx="2304260" cy="215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Philippe Delamarre Psychologue EN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67541" y="620685"/>
            <a:ext cx="8111871" cy="590318"/>
          </a:xfrm>
        </p:spPr>
        <p:txBody>
          <a:bodyPr anchorCtr="1"/>
          <a:lstStyle/>
          <a:p>
            <a:pPr lvl="0" algn="ctr"/>
            <a:r>
              <a:rPr lang="fr-FR" sz="2800">
                <a:solidFill>
                  <a:srgbClr val="F07F09"/>
                </a:solidFill>
              </a:rPr>
              <a:t>Les effets au niveau de la pensée</a:t>
            </a:r>
          </a:p>
        </p:txBody>
      </p:sp>
      <p:sp>
        <p:nvSpPr>
          <p:cNvPr id="3" name="ZoneTexte 3"/>
          <p:cNvSpPr txBox="1"/>
          <p:nvPr/>
        </p:nvSpPr>
        <p:spPr>
          <a:xfrm>
            <a:off x="467541" y="1772820"/>
            <a:ext cx="8136907" cy="30469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70C0"/>
              </a:solidFill>
              <a:uFillTx/>
              <a:latin typeface="Verdan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70C0"/>
              </a:solidFill>
              <a:uFillTx/>
              <a:latin typeface="Verdan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70C0"/>
              </a:solidFill>
              <a:uFillTx/>
              <a:latin typeface="Verdan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                                                       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       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                                                       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70C0"/>
              </a:solidFill>
              <a:uFillTx/>
              <a:latin typeface="Verdan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                  </a:t>
            </a:r>
          </a:p>
        </p:txBody>
      </p:sp>
      <p:sp>
        <p:nvSpPr>
          <p:cNvPr id="4" name="Flèche vers le bas 5"/>
          <p:cNvSpPr/>
          <p:nvPr/>
        </p:nvSpPr>
        <p:spPr>
          <a:xfrm>
            <a:off x="4139955" y="1772820"/>
            <a:ext cx="484632" cy="936107"/>
          </a:xfrm>
          <a:custGeom>
            <a:avLst>
              <a:gd name="f0" fmla="val 1600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rgbClr val="F07F09"/>
          </a:solidFill>
          <a:ln w="25402" cap="flat">
            <a:solidFill>
              <a:srgbClr val="B05C0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cxnSp>
        <p:nvCxnSpPr>
          <p:cNvPr id="5" name="Connecteur droit avec flèche 7"/>
          <p:cNvCxnSpPr/>
          <p:nvPr/>
        </p:nvCxnSpPr>
        <p:spPr>
          <a:xfrm flipH="1">
            <a:off x="2339748" y="3501009"/>
            <a:ext cx="1296144" cy="792089"/>
          </a:xfrm>
          <a:prstGeom prst="straightConnector1">
            <a:avLst/>
          </a:prstGeom>
          <a:noFill/>
          <a:ln w="9528" cap="flat">
            <a:solidFill>
              <a:srgbClr val="FF7F00"/>
            </a:solidFill>
            <a:prstDash val="solid"/>
            <a:miter/>
            <a:tailEnd type="arrow"/>
          </a:ln>
        </p:spPr>
      </p:cxnSp>
      <p:cxnSp>
        <p:nvCxnSpPr>
          <p:cNvPr id="6" name="Connecteur droit avec flèche 9"/>
          <p:cNvCxnSpPr/>
          <p:nvPr/>
        </p:nvCxnSpPr>
        <p:spPr>
          <a:xfrm>
            <a:off x="5292080" y="3501009"/>
            <a:ext cx="1280188" cy="1142433"/>
          </a:xfrm>
          <a:prstGeom prst="straightConnector1">
            <a:avLst/>
          </a:prstGeom>
          <a:noFill/>
          <a:ln w="9528" cap="flat">
            <a:solidFill>
              <a:srgbClr val="FF7F00"/>
            </a:solidFill>
            <a:prstDash val="solid"/>
            <a:miter/>
            <a:tailEnd type="arrow"/>
          </a:ln>
        </p:spPr>
      </p:cxnSp>
      <p:cxnSp>
        <p:nvCxnSpPr>
          <p:cNvPr id="7" name="Connecteur droit avec flèche 11"/>
          <p:cNvCxnSpPr/>
          <p:nvPr/>
        </p:nvCxnSpPr>
        <p:spPr>
          <a:xfrm>
            <a:off x="4427981" y="3429000"/>
            <a:ext cx="0" cy="1944215"/>
          </a:xfrm>
          <a:prstGeom prst="straightConnector1">
            <a:avLst/>
          </a:prstGeom>
          <a:noFill/>
          <a:ln w="9528" cap="flat">
            <a:solidFill>
              <a:srgbClr val="FF7F00"/>
            </a:solidFill>
            <a:prstDash val="solid"/>
            <a:miter/>
            <a:tailEnd type="arrow"/>
          </a:ln>
        </p:spPr>
      </p:cxnSp>
      <p:sp>
        <p:nvSpPr>
          <p:cNvPr id="8" name="ZoneTexte 8"/>
          <p:cNvSpPr txBox="1"/>
          <p:nvPr/>
        </p:nvSpPr>
        <p:spPr>
          <a:xfrm>
            <a:off x="467541" y="2852937"/>
            <a:ext cx="828091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Pensée globale et simultanée de l’information</a:t>
            </a:r>
          </a:p>
        </p:txBody>
      </p:sp>
      <p:sp>
        <p:nvSpPr>
          <p:cNvPr id="9" name="ZoneTexte 10"/>
          <p:cNvSpPr txBox="1"/>
          <p:nvPr/>
        </p:nvSpPr>
        <p:spPr>
          <a:xfrm>
            <a:off x="395532" y="4293098"/>
            <a:ext cx="3816422" cy="43088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Pensée divergente</a:t>
            </a:r>
          </a:p>
        </p:txBody>
      </p:sp>
      <p:sp>
        <p:nvSpPr>
          <p:cNvPr id="10" name="ZoneTexte 12"/>
          <p:cNvSpPr txBox="1"/>
          <p:nvPr/>
        </p:nvSpPr>
        <p:spPr>
          <a:xfrm>
            <a:off x="5715009" y="4714884"/>
            <a:ext cx="3143268" cy="43088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Pensée fulgurante</a:t>
            </a:r>
            <a:endParaRPr lang="fr-FR" sz="2200" b="0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</p:txBody>
      </p:sp>
      <p:sp>
        <p:nvSpPr>
          <p:cNvPr id="11" name="ZoneTexte 13"/>
          <p:cNvSpPr txBox="1"/>
          <p:nvPr/>
        </p:nvSpPr>
        <p:spPr>
          <a:xfrm>
            <a:off x="2267739" y="5445224"/>
            <a:ext cx="4680520" cy="43088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Pensée en arborescence</a:t>
            </a:r>
            <a:endParaRPr lang="fr-FR" sz="2200" b="0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</p:txBody>
      </p:sp>
      <p:sp>
        <p:nvSpPr>
          <p:cNvPr id="12" name="ZoneTexte 14"/>
          <p:cNvSpPr txBox="1"/>
          <p:nvPr/>
        </p:nvSpPr>
        <p:spPr>
          <a:xfrm>
            <a:off x="6839739" y="6642558"/>
            <a:ext cx="2304260" cy="215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Philippe Delamarre Psychologue EN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num">
                                      <p:cBhvr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num">
                                      <p:cBhvr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num">
                                      <p:cBhvr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num"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num">
                                      <p:cBhvr>
                                        <p:cTn id="5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num">
                                      <p:cBhvr>
                                        <p:cTn id="5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00030" y="428606"/>
            <a:ext cx="8112437" cy="571500"/>
          </a:xfrm>
        </p:spPr>
        <p:txBody>
          <a:bodyPr anchorCtr="1"/>
          <a:lstStyle/>
          <a:p>
            <a:pPr lvl="0" algn="ctr"/>
            <a:r>
              <a:rPr lang="fr-FR" sz="2800"/>
              <a:t>Quelles réponses ?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500030" y="1714490"/>
            <a:ext cx="8183880" cy="500067"/>
          </a:xfrm>
        </p:spPr>
        <p:txBody>
          <a:bodyPr/>
          <a:lstStyle/>
          <a:p>
            <a:pPr lvl="0">
              <a:lnSpc>
                <a:spcPct val="90000"/>
              </a:lnSpc>
              <a:buClr>
                <a:srgbClr val="0070C0"/>
              </a:buClr>
              <a:buFont typeface="Wingdings" pitchFamily="2"/>
              <a:buChar char="Ø"/>
            </a:pPr>
            <a:r>
              <a:rPr lang="fr-FR" sz="2400" b="1">
                <a:solidFill>
                  <a:srgbClr val="0070C0"/>
                </a:solidFill>
              </a:rPr>
              <a:t>Proposer plus de complexité intellectuelle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1472" y="2500307"/>
            <a:ext cx="8215371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Accompagner l’exploration des processus de raisonnement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59" y="4293098"/>
            <a:ext cx="8072496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Accepter les réponses alternatives et novatrices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71472" y="3571874"/>
            <a:ext cx="7643862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Tolérer d’autres modes de concentration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804251" y="6597350"/>
            <a:ext cx="2016224" cy="215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Philippe Delamarre Psychologue 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idx="1"/>
          </p:nvPr>
        </p:nvSpPr>
        <p:spPr>
          <a:xfrm>
            <a:off x="428597" y="530352"/>
            <a:ext cx="8258202" cy="969821"/>
          </a:xfrm>
        </p:spPr>
        <p:txBody>
          <a:bodyPr anchorCtr="1"/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3000" b="1">
                <a:solidFill>
                  <a:srgbClr val="FF8D3E"/>
                </a:solidFill>
                <a:effectLst>
                  <a:outerShdw dist="22860" dir="5400000">
                    <a:srgbClr val="000000"/>
                  </a:outerShdw>
                </a:effectLst>
              </a:rPr>
              <a:t>Questionnements </a:t>
            </a:r>
            <a:br>
              <a:rPr lang="fr-FR" sz="3000" b="1">
                <a:solidFill>
                  <a:srgbClr val="FF8D3E"/>
                </a:solidFill>
                <a:effectLst>
                  <a:outerShdw dist="22860" dir="5400000">
                    <a:srgbClr val="000000"/>
                  </a:outerShdw>
                </a:effectLst>
              </a:rPr>
            </a:br>
            <a:r>
              <a:rPr lang="fr-FR" sz="3000" b="1">
                <a:solidFill>
                  <a:srgbClr val="FF8D3E"/>
                </a:solidFill>
                <a:effectLst>
                  <a:outerShdw dist="22860" dir="5400000">
                    <a:srgbClr val="000000"/>
                  </a:outerShdw>
                </a:effectLst>
              </a:rPr>
              <a:t>visant une démarche explicite</a:t>
            </a:r>
          </a:p>
        </p:txBody>
      </p:sp>
      <p:sp>
        <p:nvSpPr>
          <p:cNvPr id="3" name="Espace réservé du contenu 2"/>
          <p:cNvSpPr txBox="1"/>
          <p:nvPr/>
        </p:nvSpPr>
        <p:spPr>
          <a:xfrm>
            <a:off x="571472" y="1785923"/>
            <a:ext cx="8072496" cy="39290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82880" tIns="91440" rIns="91440" bIns="45720" anchor="t" anchorCtr="0" compatLnSpc="1">
            <a:noAutofit/>
          </a:bodyPr>
          <a:lstStyle/>
          <a:p>
            <a:pPr marL="265176" marR="0" lvl="0" indent="-265176" algn="l" defTabSz="914400" rtl="0" fontAlgn="auto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2"/>
              <a:buChar char="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Qu’est-ce que tu vas faire ?</a:t>
            </a:r>
          </a:p>
          <a:p>
            <a:pPr marL="612648" marR="0" lvl="2" indent="-283464" algn="l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2"/>
              <a:buChar char="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Par la reformulation vérifier que l’élève sait ce qu’il a à faire</a:t>
            </a:r>
          </a:p>
          <a:p>
            <a:pPr marL="365760" marR="0" lvl="1" indent="-283464" algn="l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2"/>
              <a:buChar char="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Comment tu vas t’y prendre ?</a:t>
            </a:r>
          </a:p>
          <a:p>
            <a:pPr marL="612648" marR="0" lvl="2" indent="-283464" algn="l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2"/>
              <a:buChar char="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S’assurer qu’il sait comment planifier son travail</a:t>
            </a:r>
          </a:p>
          <a:p>
            <a:pPr marL="365760" marR="0" lvl="1" indent="-283464" algn="l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2"/>
              <a:buChar char="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Par quoi tu vas commencer ?</a:t>
            </a:r>
          </a:p>
          <a:p>
            <a:pPr marL="612648" marR="0" lvl="2" indent="-283464" algn="l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2"/>
              <a:buChar char="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Vérifier qu’il va pouvoir démarrer et faire le travail attendu</a:t>
            </a:r>
          </a:p>
          <a:p>
            <a:pPr marL="365760" marR="0" lvl="1" indent="-283464" algn="l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2"/>
              <a:buChar char="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Quels sont les outils qui vont t’aider ?</a:t>
            </a:r>
          </a:p>
          <a:p>
            <a:pPr marL="612648" marR="0" lvl="2" indent="-283464" algn="l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2"/>
              <a:buChar char="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Vérifier sa capacité à travailler en autonomie</a:t>
            </a:r>
          </a:p>
          <a:p>
            <a:pPr marL="365760" marR="0" lvl="1" indent="-283464" algn="l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 2"/>
              <a:buChar char="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  <a:p>
            <a:pPr marL="612648" marR="0" lvl="2" indent="-283464" algn="l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200" b="0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  <a:p>
            <a:pPr marL="365760" marR="0" lvl="1" indent="-283464" algn="l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 2"/>
              <a:buChar char="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  <a:p>
            <a:pPr marL="365760" marR="0" lvl="1" indent="-283464" algn="l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 2"/>
              <a:buChar char="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  <a:p>
            <a:pPr marL="265176" marR="0" lvl="0" indent="-265176" algn="l" defTabSz="914400" rtl="0" fontAlgn="auto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 2"/>
              <a:buChar char="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  <a:p>
            <a:pPr marL="265176" marR="0" lvl="0" indent="-265176" algn="l" defTabSz="914400" rtl="0" fontAlgn="auto" hangingPunct="1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 2"/>
              <a:buChar char="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</p:txBody>
      </p:sp>
      <p:sp>
        <p:nvSpPr>
          <p:cNvPr id="4" name="ZoneTexte 5"/>
          <p:cNvSpPr txBox="1"/>
          <p:nvPr/>
        </p:nvSpPr>
        <p:spPr>
          <a:xfrm>
            <a:off x="6732242" y="6642558"/>
            <a:ext cx="2088233" cy="215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Philippe Delamarre Psychologue 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idx="1"/>
          </p:nvPr>
        </p:nvSpPr>
        <p:spPr>
          <a:xfrm>
            <a:off x="500030" y="530352"/>
            <a:ext cx="8186769" cy="826946"/>
          </a:xfrm>
        </p:spPr>
        <p:txBody>
          <a:bodyPr anchorCtr="1"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fr-FR" sz="4000" b="1">
                <a:solidFill>
                  <a:srgbClr val="FF8D3E"/>
                </a:solidFill>
                <a:effectLst>
                  <a:outerShdw dist="22860" dir="5400000">
                    <a:srgbClr val="000000"/>
                  </a:outerShdw>
                </a:effectLst>
              </a:rPr>
              <a:t>La posture de l’enseignant</a:t>
            </a:r>
          </a:p>
        </p:txBody>
      </p:sp>
      <p:sp>
        <p:nvSpPr>
          <p:cNvPr id="3" name="Rectangle 4"/>
          <p:cNvSpPr/>
          <p:nvPr/>
        </p:nvSpPr>
        <p:spPr>
          <a:xfrm>
            <a:off x="785789" y="1785923"/>
            <a:ext cx="7632844" cy="46166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Reconnaître l’enfant dans sa différence</a:t>
            </a:r>
          </a:p>
        </p:txBody>
      </p:sp>
      <p:sp>
        <p:nvSpPr>
          <p:cNvPr id="4" name="Rectangle 5"/>
          <p:cNvSpPr/>
          <p:nvPr/>
        </p:nvSpPr>
        <p:spPr>
          <a:xfrm>
            <a:off x="785789" y="2571740"/>
            <a:ext cx="7416826" cy="46166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Se montrer bienveillant et bientraitant</a:t>
            </a:r>
          </a:p>
        </p:txBody>
      </p:sp>
      <p:sp>
        <p:nvSpPr>
          <p:cNvPr id="5" name="ZoneTexte 6"/>
          <p:cNvSpPr txBox="1"/>
          <p:nvPr/>
        </p:nvSpPr>
        <p:spPr>
          <a:xfrm>
            <a:off x="827586" y="3429000"/>
            <a:ext cx="784887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Tolérer des procédures mentales nouvelles</a:t>
            </a:r>
          </a:p>
        </p:txBody>
      </p:sp>
      <p:sp>
        <p:nvSpPr>
          <p:cNvPr id="6" name="ZoneTexte 7"/>
          <p:cNvSpPr txBox="1"/>
          <p:nvPr/>
        </p:nvSpPr>
        <p:spPr>
          <a:xfrm>
            <a:off x="827586" y="4221089"/>
            <a:ext cx="756084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Donner du sens aux apprentissages</a:t>
            </a:r>
          </a:p>
        </p:txBody>
      </p:sp>
      <p:sp>
        <p:nvSpPr>
          <p:cNvPr id="7" name="ZoneTexte 8"/>
          <p:cNvSpPr txBox="1"/>
          <p:nvPr/>
        </p:nvSpPr>
        <p:spPr>
          <a:xfrm>
            <a:off x="827586" y="5013179"/>
            <a:ext cx="6786612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Accepter des formes d’apprentissage et   de restitution différentes </a:t>
            </a:r>
          </a:p>
        </p:txBody>
      </p:sp>
      <p:sp>
        <p:nvSpPr>
          <p:cNvPr id="8" name="ZoneTexte 9"/>
          <p:cNvSpPr txBox="1"/>
          <p:nvPr/>
        </p:nvSpPr>
        <p:spPr>
          <a:xfrm>
            <a:off x="6804251" y="6642558"/>
            <a:ext cx="2088233" cy="215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Philippe Delamarre Psychologue 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67541" y="476667"/>
            <a:ext cx="8183880" cy="864098"/>
          </a:xfrm>
        </p:spPr>
        <p:txBody>
          <a:bodyPr anchorCtr="1"/>
          <a:lstStyle/>
          <a:p>
            <a:pPr lvl="0" algn="ctr"/>
            <a:r>
              <a:rPr lang="fr-FR"/>
              <a:t>Les adaptations pédagogiques</a:t>
            </a:r>
          </a:p>
        </p:txBody>
      </p:sp>
      <p:sp>
        <p:nvSpPr>
          <p:cNvPr id="3" name="ZoneTexte 3"/>
          <p:cNvSpPr txBox="1"/>
          <p:nvPr/>
        </p:nvSpPr>
        <p:spPr>
          <a:xfrm>
            <a:off x="6839739" y="6642558"/>
            <a:ext cx="2304260" cy="215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Philippe Delamarre Psychologue EN</a:t>
            </a:r>
          </a:p>
        </p:txBody>
      </p:sp>
      <p:sp>
        <p:nvSpPr>
          <p:cNvPr id="4" name="ZoneTexte 4"/>
          <p:cNvSpPr txBox="1"/>
          <p:nvPr/>
        </p:nvSpPr>
        <p:spPr>
          <a:xfrm>
            <a:off x="755577" y="1988838"/>
            <a:ext cx="7848871" cy="7386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Pédagogie</a:t>
            </a:r>
            <a:r>
              <a:rPr lang="fr-FR" sz="18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 </a:t>
            </a: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du projet </a:t>
            </a:r>
            <a:r>
              <a:rPr lang="fr-FR" sz="18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où l’élève est associé à l’élaboration de son savoir</a:t>
            </a:r>
          </a:p>
        </p:txBody>
      </p:sp>
      <p:sp>
        <p:nvSpPr>
          <p:cNvPr id="5" name="ZoneTexte 5"/>
          <p:cNvSpPr txBox="1"/>
          <p:nvPr/>
        </p:nvSpPr>
        <p:spPr>
          <a:xfrm>
            <a:off x="827586" y="2924946"/>
            <a:ext cx="7776862" cy="7386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Contrat pédagogique </a:t>
            </a:r>
            <a:r>
              <a:rPr lang="fr-FR" sz="18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négocié entre l’élève et l’enseignant</a:t>
            </a:r>
          </a:p>
        </p:txBody>
      </p:sp>
      <p:sp>
        <p:nvSpPr>
          <p:cNvPr id="6" name="ZoneTexte 6"/>
          <p:cNvSpPr txBox="1"/>
          <p:nvPr/>
        </p:nvSpPr>
        <p:spPr>
          <a:xfrm>
            <a:off x="827586" y="3861044"/>
            <a:ext cx="7776862" cy="7386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Pédagogie de la coopération </a:t>
            </a:r>
            <a:r>
              <a:rPr lang="fr-FR" sz="18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favorisant le travail de groupe</a:t>
            </a:r>
          </a:p>
        </p:txBody>
      </p:sp>
      <p:sp>
        <p:nvSpPr>
          <p:cNvPr id="7" name="ZoneTexte 7"/>
          <p:cNvSpPr txBox="1"/>
          <p:nvPr/>
        </p:nvSpPr>
        <p:spPr>
          <a:xfrm>
            <a:off x="827586" y="4797152"/>
            <a:ext cx="6912772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Tutorat </a:t>
            </a:r>
            <a:r>
              <a:rPr lang="fr-FR" sz="1800" b="1" i="0" u="none" strike="noStrike" kern="1200" cap="none" spc="0" baseline="0">
                <a:solidFill>
                  <a:srgbClr val="0070C0"/>
                </a:solidFill>
                <a:uFillTx/>
                <a:latin typeface="Verdana"/>
              </a:rPr>
              <a:t>facilitant l’intégration sociale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5150</TotalTime>
  <Words>400</Words>
  <Application>Microsoft Office PowerPoint</Application>
  <PresentationFormat>Grand écran</PresentationFormat>
  <Paragraphs>107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Wingdings 2</vt:lpstr>
      <vt:lpstr>Aspect</vt:lpstr>
      <vt:lpstr>LES ENFANTS INTELLECTUELLEMENT PRECOCES</vt:lpstr>
      <vt:lpstr>Présentation PowerPoint</vt:lpstr>
      <vt:lpstr>QUELQUES INDICATEURS</vt:lpstr>
      <vt:lpstr> QI&gt;140 =0.39% de la population</vt:lpstr>
      <vt:lpstr>Les effets au niveau de la pensée</vt:lpstr>
      <vt:lpstr>Quelles réponses ?</vt:lpstr>
      <vt:lpstr>Présentation PowerPoint</vt:lpstr>
      <vt:lpstr>Présentation PowerPoint</vt:lpstr>
      <vt:lpstr>Les adaptations pédagogiques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ENFANTS INTELLECTUELLEMENT PRECOCES</dc:title>
  <dc:creator>PSD</dc:creator>
  <cp:lastModifiedBy>CDTI60</cp:lastModifiedBy>
  <cp:revision>382</cp:revision>
  <dcterms:created xsi:type="dcterms:W3CDTF">2015-01-26T17:49:18Z</dcterms:created>
  <dcterms:modified xsi:type="dcterms:W3CDTF">2017-03-08T22:30:10Z</dcterms:modified>
</cp:coreProperties>
</file>