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57" r:id="rId3"/>
    <p:sldId id="261" r:id="rId4"/>
    <p:sldId id="259" r:id="rId5"/>
    <p:sldId id="258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67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tilisateur inconnu1" initials="Utilisateur inconnu1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3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93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5-09T09:55:54.287" idx="4">
    <p:pos x="10" y="10"/>
    <p:text>Pour que le déchiffrage fasse sens, il faut que les mots préexistent dans sa tête.
Ex: Même si l’élève est en capacité de déchiffrer le mot TULIPE, s’il n’a jamais vu de tulipe ou de dessin de tulipe, le mot ne fera pas sens pour lui.</p:text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047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47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4493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893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0315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798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329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756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414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941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5/16/2019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262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19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49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362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997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992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762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87927" y="2404534"/>
            <a:ext cx="11471564" cy="1646302"/>
          </a:xfrm>
        </p:spPr>
        <p:txBody>
          <a:bodyPr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L’enseignement du vocabulaire </a:t>
            </a:r>
            <a:br>
              <a:rPr lang="fr-FR" dirty="0" smtClean="0">
                <a:solidFill>
                  <a:schemeClr val="tx1"/>
                </a:solidFill>
              </a:rPr>
            </a:br>
            <a:r>
              <a:rPr lang="fr-FR" dirty="0" smtClean="0">
                <a:solidFill>
                  <a:schemeClr val="tx1"/>
                </a:solidFill>
              </a:rPr>
              <a:t>au cycle 2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4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13" y="135374"/>
            <a:ext cx="11645450" cy="785777"/>
          </a:xfrm>
        </p:spPr>
        <p:txBody>
          <a:bodyPr>
            <a:noAutofit/>
          </a:bodyPr>
          <a:lstStyle/>
          <a:p>
            <a:r>
              <a:rPr lang="fr-FR" sz="2800" dirty="0" smtClean="0">
                <a:solidFill>
                  <a:schemeClr val="tx1"/>
                </a:solidFill>
              </a:rPr>
              <a:t>La carte mentale permet d’organiser ses connaissances et de faire du lien entre elles.</a:t>
            </a:r>
            <a:endParaRPr lang="fr-FR" sz="2800" dirty="0">
              <a:solidFill>
                <a:schemeClr val="tx1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235" y="2663602"/>
            <a:ext cx="11757499" cy="327602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235" y="1062126"/>
            <a:ext cx="1518326" cy="167630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023" y="1684476"/>
            <a:ext cx="1674775" cy="1674775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1997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3" y="269358"/>
            <a:ext cx="9817001" cy="964019"/>
          </a:xfrm>
        </p:spPr>
        <p:txBody>
          <a:bodyPr>
            <a:normAutofit/>
          </a:bodyPr>
          <a:lstStyle/>
          <a:p>
            <a:r>
              <a:rPr lang="fr-FR" sz="2400" dirty="0" smtClean="0">
                <a:solidFill>
                  <a:schemeClr val="tx1"/>
                </a:solidFill>
              </a:rPr>
              <a:t>La grille sémique permet d’affiner le sens d’un mot. Elle peut être un outil intermédiaire pour définir un mot.</a:t>
            </a:r>
            <a:endParaRPr lang="fr-FR" sz="2400" dirty="0">
              <a:solidFill>
                <a:schemeClr val="tx1"/>
              </a:solidFill>
            </a:endParaRP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885" y="1084521"/>
            <a:ext cx="8849918" cy="538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83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Etat des lieux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677334" y="2160589"/>
            <a:ext cx="11092300" cy="3880773"/>
          </a:xfrm>
        </p:spPr>
        <p:txBody>
          <a:bodyPr>
            <a:noAutofit/>
          </a:bodyPr>
          <a:lstStyle/>
          <a:p>
            <a:r>
              <a:rPr lang="fr-FR" sz="2400" u="sng" dirty="0" smtClean="0"/>
              <a:t>Questions :</a:t>
            </a:r>
            <a:endParaRPr lang="fr-FR" sz="2400" u="sng" dirty="0"/>
          </a:p>
          <a:p>
            <a:endParaRPr lang="fr-FR" sz="2400" dirty="0"/>
          </a:p>
          <a:p>
            <a:pPr marL="0" indent="0">
              <a:buNone/>
            </a:pPr>
            <a:r>
              <a:rPr lang="fr-FR" sz="2400" dirty="0" smtClean="0"/>
              <a:t>-Quelles activités proposez-vous aux élèves afin de mémoriser et de réinvestir ces nouveaux mots?</a:t>
            </a:r>
          </a:p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endParaRPr lang="fr-FR" sz="2400" dirty="0" smtClean="0"/>
          </a:p>
          <a:p>
            <a:r>
              <a:rPr lang="fr-FR" sz="2400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Mise en </a:t>
            </a:r>
            <a:r>
              <a:rPr lang="fr-FR" sz="2400" u="sng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commun</a:t>
            </a:r>
            <a:endParaRPr lang="fr-FR" sz="2400" u="sng" dirty="0"/>
          </a:p>
          <a:p>
            <a:pPr marL="0" indent="0">
              <a:buNone/>
            </a:pPr>
            <a:endParaRPr lang="fr-FR" sz="2400" u="sng" dirty="0"/>
          </a:p>
          <a:p>
            <a:pPr marL="0" indent="0">
              <a:buNone/>
            </a:pPr>
            <a:r>
              <a:rPr lang="fr-FR" sz="2400" dirty="0" smtClean="0"/>
              <a:t> </a:t>
            </a:r>
            <a:endParaRPr lang="fr-FR" sz="2400" dirty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57152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1129" y="237460"/>
            <a:ext cx="8596668" cy="83642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Réinvestir en écrivant des phrases.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128" y="1073888"/>
            <a:ext cx="9822669" cy="559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86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069" y="1010093"/>
            <a:ext cx="10719303" cy="373202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56069" y="5007935"/>
            <a:ext cx="6378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1- écraser la bave de crapaud dans un verre.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656069" y="5458417"/>
            <a:ext cx="5668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2</a:t>
            </a:r>
            <a:r>
              <a:rPr lang="fr-FR" sz="2400" dirty="0" smtClean="0"/>
              <a:t>- pétrir un potiron dans une casserole.</a:t>
            </a:r>
            <a:endParaRPr lang="fr-FR" sz="2400" dirty="0"/>
          </a:p>
        </p:txBody>
      </p:sp>
      <p:sp>
        <p:nvSpPr>
          <p:cNvPr id="7" name="ZoneTexte 6"/>
          <p:cNvSpPr txBox="1"/>
          <p:nvPr/>
        </p:nvSpPr>
        <p:spPr>
          <a:xfrm>
            <a:off x="656068" y="5908899"/>
            <a:ext cx="3339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3 - râper les citrouilles</a:t>
            </a:r>
            <a:endParaRPr lang="fr-FR" sz="2400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741129" y="173665"/>
            <a:ext cx="8596668" cy="708837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Réinvestir en écrivant des phrases.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7374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4304" y="902989"/>
            <a:ext cx="9524757" cy="735874"/>
          </a:xfrm>
        </p:spPr>
        <p:txBody>
          <a:bodyPr>
            <a:normAutofit/>
          </a:bodyPr>
          <a:lstStyle/>
          <a:p>
            <a:r>
              <a:rPr lang="fr-FR" sz="2400" dirty="0" smtClean="0">
                <a:solidFill>
                  <a:schemeClr val="tx1"/>
                </a:solidFill>
              </a:rPr>
              <a:t>L’échelle linéaire détermine une gradation dans le sens des mots.</a:t>
            </a:r>
            <a:endParaRPr lang="fr-FR" sz="2400" dirty="0">
              <a:solidFill>
                <a:schemeClr val="tx1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 flipV="1">
            <a:off x="754304" y="3612164"/>
            <a:ext cx="10069033" cy="2360"/>
          </a:xfrm>
          <a:prstGeom prst="straightConnector1">
            <a:avLst/>
          </a:prstGeom>
          <a:ln w="1016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à coins arrondis 8"/>
          <p:cNvSpPr/>
          <p:nvPr/>
        </p:nvSpPr>
        <p:spPr>
          <a:xfrm>
            <a:off x="754304" y="2419562"/>
            <a:ext cx="2014354" cy="9052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école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3239482" y="2408179"/>
            <a:ext cx="2060135" cy="8675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collège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5770441" y="2349667"/>
            <a:ext cx="2048139" cy="9052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lycée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8194664" y="2349667"/>
            <a:ext cx="2289038" cy="8675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université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754304" y="4000091"/>
            <a:ext cx="2014354" cy="829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écolier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3239482" y="4000091"/>
            <a:ext cx="2060135" cy="829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collégien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5770441" y="3941707"/>
            <a:ext cx="2048139" cy="9429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lycéen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8194664" y="3966166"/>
            <a:ext cx="2289038" cy="9429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étudiant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19" name="Connecteur droit 18"/>
          <p:cNvCxnSpPr>
            <a:stCxn id="10" idx="2"/>
            <a:endCxn id="15" idx="0"/>
          </p:cNvCxnSpPr>
          <p:nvPr/>
        </p:nvCxnSpPr>
        <p:spPr>
          <a:xfrm>
            <a:off x="4269550" y="3275698"/>
            <a:ext cx="0" cy="72439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6761418" y="3272100"/>
            <a:ext cx="0" cy="72439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9339183" y="3241773"/>
            <a:ext cx="0" cy="72439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1749654" y="3324799"/>
            <a:ext cx="0" cy="72439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435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863" y="692150"/>
            <a:ext cx="4686300" cy="1238250"/>
          </a:xfrm>
          <a:prstGeom prst="rect">
            <a:avLst/>
          </a:prstGeom>
        </p:spPr>
      </p:pic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80022" y="2210050"/>
            <a:ext cx="8704058" cy="54292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267097" y="3239589"/>
            <a:ext cx="77014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Rechercher dans les outils tous les mots qui commencent par la lettre L.</a:t>
            </a:r>
          </a:p>
          <a:p>
            <a:r>
              <a:rPr lang="fr-FR" dirty="0" smtClean="0"/>
              <a:t>Trier les noms et les verbes.  </a:t>
            </a:r>
          </a:p>
          <a:p>
            <a:r>
              <a:rPr lang="fr-FR" dirty="0" smtClean="0"/>
              <a:t>Ecrire une phrase où tous (ou presque tous) les mots commencent par L.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22" y="4382191"/>
            <a:ext cx="5810250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123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434" y="698500"/>
            <a:ext cx="4876800" cy="1143000"/>
          </a:xfrm>
          <a:prstGeom prst="rect">
            <a:avLst/>
          </a:prstGeom>
        </p:spPr>
      </p:pic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85489" y="2069079"/>
            <a:ext cx="9177859" cy="119062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8272" y="3584801"/>
            <a:ext cx="6296025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593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188" y="717550"/>
            <a:ext cx="4857750" cy="1104900"/>
          </a:xfrm>
          <a:prstGeom prst="rect">
            <a:avLst/>
          </a:prstGeom>
        </p:spPr>
      </p:pic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91700" y="2049486"/>
            <a:ext cx="9384711" cy="73342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0563" y="3196046"/>
            <a:ext cx="2667000" cy="10668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091700" y="5081451"/>
            <a:ext cx="5328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Définir un mot avec la contrainte de l’acrostiche.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5065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937" y="755650"/>
            <a:ext cx="4762500" cy="1028700"/>
          </a:xfrm>
          <a:prstGeom prst="rect">
            <a:avLst/>
          </a:prstGeom>
        </p:spPr>
      </p:pic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15674" y="2202838"/>
            <a:ext cx="8337777" cy="6096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8192" y="3562622"/>
            <a:ext cx="5823403" cy="158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56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Etat des lieux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930400"/>
            <a:ext cx="10738811" cy="3880773"/>
          </a:xfrm>
        </p:spPr>
        <p:txBody>
          <a:bodyPr>
            <a:noAutofit/>
          </a:bodyPr>
          <a:lstStyle/>
          <a:p>
            <a:r>
              <a:rPr lang="fr-FR" sz="2000" b="1" u="sng" dirty="0" smtClean="0"/>
              <a:t>Questions:</a:t>
            </a:r>
          </a:p>
          <a:p>
            <a:pPr marL="0" indent="0">
              <a:buNone/>
            </a:pPr>
            <a:endParaRPr lang="fr-FR" sz="2000" b="1" u="sng" dirty="0"/>
          </a:p>
          <a:p>
            <a:pPr marL="0" indent="0">
              <a:buNone/>
            </a:pPr>
            <a:r>
              <a:rPr lang="fr-FR" sz="2000" dirty="0" smtClean="0"/>
              <a:t>-Quels outils avez-vous créés pour structurer le vocabulaire?</a:t>
            </a:r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r>
              <a:rPr lang="fr-FR" sz="2000" dirty="0" smtClean="0"/>
              <a:t>-Comment mobilisez-vous ces outils afin de proposer des situations d’apprentissage? 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dirty="0" smtClean="0"/>
              <a:t>-Quelle dynamique donnez-vous à vos outils pour enrichir le capital lexical de vos élèves?</a:t>
            </a:r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dirty="0" smtClean="0"/>
              <a:t>      </a:t>
            </a:r>
            <a:r>
              <a:rPr lang="fr-FR" sz="2000" b="1" dirty="0" smtClean="0"/>
              <a:t>Mise en commun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44694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Ecrire des titres de fables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9669" y="2634456"/>
            <a:ext cx="2552700" cy="29337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75211" y="1737360"/>
            <a:ext cx="7584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Créer des listes d’animaux et de fruits en suivant l’ordre alphabétique.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88513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Le tic tac boom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Ecrire une liste de mots qui commencent par la même syllabe.</a:t>
            </a:r>
          </a:p>
          <a:p>
            <a:r>
              <a:rPr lang="fr-FR" dirty="0"/>
              <a:t>Ecrire une liste de mots qui </a:t>
            </a:r>
            <a:r>
              <a:rPr lang="fr-FR" dirty="0" smtClean="0"/>
              <a:t>se terminent </a:t>
            </a:r>
            <a:r>
              <a:rPr lang="fr-FR" dirty="0"/>
              <a:t>par la même syllabe</a:t>
            </a:r>
            <a:r>
              <a:rPr lang="fr-FR" dirty="0" smtClean="0"/>
              <a:t>.</a:t>
            </a:r>
          </a:p>
          <a:p>
            <a:r>
              <a:rPr lang="fr-FR" dirty="0" smtClean="0"/>
              <a:t>Ecrire un poème avec des rimes.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3349" y="4311423"/>
            <a:ext cx="2950846" cy="147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15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9968" y="125672"/>
            <a:ext cx="11168302" cy="1320800"/>
          </a:xfrm>
        </p:spPr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Construire des outils pour structurer l’apprentissage et soutenir la mémoire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4149081" y="3815866"/>
            <a:ext cx="2416629" cy="10580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Structuration lexicale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6349507" y="2081590"/>
            <a:ext cx="2612572" cy="160058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Bocaux, boîtes à mots, imagiers, porte-clés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3196619" y="5274393"/>
            <a:ext cx="2272938" cy="107115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Grilles sémiques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764705" y="4594355"/>
            <a:ext cx="2272938" cy="107115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Familles de mots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 flipH="1" flipV="1">
            <a:off x="5235073" y="3318693"/>
            <a:ext cx="344057" cy="4986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V="1">
            <a:off x="6152606" y="3567318"/>
            <a:ext cx="779129" cy="3796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stCxn id="4" idx="5"/>
          </p:cNvCxnSpPr>
          <p:nvPr/>
        </p:nvCxnSpPr>
        <p:spPr>
          <a:xfrm>
            <a:off x="6211803" y="4719003"/>
            <a:ext cx="738233" cy="51592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H="1">
            <a:off x="4779390" y="4743610"/>
            <a:ext cx="184496" cy="6035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H="1">
            <a:off x="3002129" y="4460966"/>
            <a:ext cx="1167195" cy="5355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/>
          <p:cNvSpPr/>
          <p:nvPr/>
        </p:nvSpPr>
        <p:spPr>
          <a:xfrm>
            <a:off x="7465486" y="3887826"/>
            <a:ext cx="2449623" cy="106787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Jeux: </a:t>
            </a:r>
            <a:r>
              <a:rPr lang="fr-FR" dirty="0" err="1" smtClean="0">
                <a:solidFill>
                  <a:schemeClr val="tx1"/>
                </a:solidFill>
              </a:rPr>
              <a:t>vocabulles</a:t>
            </a:r>
            <a:r>
              <a:rPr lang="fr-FR" dirty="0" smtClean="0">
                <a:solidFill>
                  <a:schemeClr val="tx1"/>
                </a:solidFill>
              </a:rPr>
              <a:t>, memory, </a:t>
            </a:r>
            <a:r>
              <a:rPr lang="fr-FR" dirty="0" smtClean="0">
                <a:solidFill>
                  <a:schemeClr val="tx1"/>
                </a:solidFill>
              </a:rPr>
              <a:t>loto,…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16" name="Connecteur droit avec flèche 15"/>
          <p:cNvCxnSpPr>
            <a:stCxn id="4" idx="6"/>
            <a:endCxn id="12" idx="2"/>
          </p:cNvCxnSpPr>
          <p:nvPr/>
        </p:nvCxnSpPr>
        <p:spPr>
          <a:xfrm>
            <a:off x="6565710" y="4344912"/>
            <a:ext cx="899776" cy="7685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lipse 19"/>
          <p:cNvSpPr/>
          <p:nvPr/>
        </p:nvSpPr>
        <p:spPr>
          <a:xfrm>
            <a:off x="925914" y="1380985"/>
            <a:ext cx="4841504" cy="236939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schemeClr val="tx1"/>
                </a:solidFill>
              </a:rPr>
              <a:t>Fleurs lexicales: catégorisation pour questionner: </a:t>
            </a:r>
          </a:p>
          <a:p>
            <a:r>
              <a:rPr lang="fr-FR" dirty="0">
                <a:solidFill>
                  <a:schemeClr val="tx1"/>
                </a:solidFill>
              </a:rPr>
              <a:t>	le sens</a:t>
            </a:r>
          </a:p>
          <a:p>
            <a:r>
              <a:rPr lang="fr-FR" dirty="0">
                <a:solidFill>
                  <a:schemeClr val="tx1"/>
                </a:solidFill>
              </a:rPr>
              <a:t>	la morphologie</a:t>
            </a:r>
          </a:p>
          <a:p>
            <a:r>
              <a:rPr lang="fr-FR" dirty="0">
                <a:solidFill>
                  <a:schemeClr val="tx1"/>
                </a:solidFill>
              </a:rPr>
              <a:t>	Étymologie</a:t>
            </a:r>
          </a:p>
          <a:p>
            <a:r>
              <a:rPr lang="fr-FR" dirty="0">
                <a:solidFill>
                  <a:schemeClr val="tx1"/>
                </a:solidFill>
              </a:rPr>
              <a:t>	la grammaire</a:t>
            </a:r>
          </a:p>
        </p:txBody>
      </p:sp>
      <p:sp>
        <p:nvSpPr>
          <p:cNvPr id="22" name="Ellipse 21"/>
          <p:cNvSpPr/>
          <p:nvPr/>
        </p:nvSpPr>
        <p:spPr>
          <a:xfrm>
            <a:off x="6417359" y="5150242"/>
            <a:ext cx="2272938" cy="107115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Echelles linéaires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25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1189" y="350486"/>
            <a:ext cx="9588884" cy="858379"/>
          </a:xfrm>
        </p:spPr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Le travail sur le vocabulaire à l’école vise à: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63480" y="1370337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	- </a:t>
            </a:r>
            <a:r>
              <a:rPr lang="fr-FR" b="1" u="sng" dirty="0" smtClean="0"/>
              <a:t>Enrichir</a:t>
            </a:r>
            <a:r>
              <a:rPr lang="fr-FR" dirty="0" smtClean="0"/>
              <a:t> le vocabulaire de chaque élève.</a:t>
            </a:r>
          </a:p>
          <a:p>
            <a:pPr marL="0" indent="0">
              <a:buNone/>
            </a:pPr>
            <a:r>
              <a:rPr lang="fr-FR" dirty="0" smtClean="0"/>
              <a:t>	- </a:t>
            </a:r>
            <a:r>
              <a:rPr lang="fr-FR" b="1" u="sng" dirty="0" smtClean="0"/>
              <a:t>Identifier les relations </a:t>
            </a:r>
            <a:r>
              <a:rPr lang="fr-FR" dirty="0" smtClean="0"/>
              <a:t> entre les mots.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- </a:t>
            </a:r>
            <a:r>
              <a:rPr lang="fr-FR" b="1" u="sng" dirty="0" smtClean="0"/>
              <a:t>Travailler la syntaxe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r>
              <a:rPr lang="fr-FR" dirty="0"/>
              <a:t>	</a:t>
            </a:r>
            <a:endParaRPr lang="fr-FR" dirty="0" smtClean="0"/>
          </a:p>
        </p:txBody>
      </p:sp>
      <p:sp>
        <p:nvSpPr>
          <p:cNvPr id="4" name="Ellipse 3"/>
          <p:cNvSpPr/>
          <p:nvPr/>
        </p:nvSpPr>
        <p:spPr>
          <a:xfrm>
            <a:off x="4439114" y="2896604"/>
            <a:ext cx="2701636" cy="1267271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Identifier les relations entre les mots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677334" y="4668981"/>
            <a:ext cx="2175163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Familles de mots et dérivation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3940078" y="4668981"/>
            <a:ext cx="2175163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Synonyme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Antonyme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6771911" y="4649061"/>
            <a:ext cx="2175163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Polysémie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9274002" y="4649061"/>
            <a:ext cx="2175163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Sens propre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Sens figuré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10" name="Connecteur droit 9"/>
          <p:cNvCxnSpPr>
            <a:stCxn id="4" idx="4"/>
          </p:cNvCxnSpPr>
          <p:nvPr/>
        </p:nvCxnSpPr>
        <p:spPr>
          <a:xfrm>
            <a:off x="5789932" y="4163875"/>
            <a:ext cx="0" cy="27809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1764915" y="4441971"/>
            <a:ext cx="8515158" cy="212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>
            <a:endCxn id="5" idx="0"/>
          </p:cNvCxnSpPr>
          <p:nvPr/>
        </p:nvCxnSpPr>
        <p:spPr>
          <a:xfrm>
            <a:off x="1764915" y="4447309"/>
            <a:ext cx="1" cy="2216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>
            <a:endCxn id="6" idx="0"/>
          </p:cNvCxnSpPr>
          <p:nvPr/>
        </p:nvCxnSpPr>
        <p:spPr>
          <a:xfrm>
            <a:off x="5027659" y="4453933"/>
            <a:ext cx="1" cy="2150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>
            <a:endCxn id="7" idx="0"/>
          </p:cNvCxnSpPr>
          <p:nvPr/>
        </p:nvCxnSpPr>
        <p:spPr>
          <a:xfrm>
            <a:off x="7859492" y="4464559"/>
            <a:ext cx="1" cy="18450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10280073" y="4484478"/>
            <a:ext cx="0" cy="16458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à coins arrondis 20"/>
          <p:cNvSpPr/>
          <p:nvPr/>
        </p:nvSpPr>
        <p:spPr>
          <a:xfrm>
            <a:off x="180109" y="6041362"/>
            <a:ext cx="1371600" cy="66423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Préfixe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1662353" y="6041362"/>
            <a:ext cx="1371600" cy="66423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Suffixe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3506220" y="6041362"/>
            <a:ext cx="1371600" cy="66423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Adjectifs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4" name="Rectangle à coins arrondis 23"/>
          <p:cNvSpPr/>
          <p:nvPr/>
        </p:nvSpPr>
        <p:spPr>
          <a:xfrm>
            <a:off x="5090278" y="6043729"/>
            <a:ext cx="1371600" cy="66423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Verbes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26" name="Connecteur droit 25"/>
          <p:cNvCxnSpPr/>
          <p:nvPr/>
        </p:nvCxnSpPr>
        <p:spPr>
          <a:xfrm flipH="1">
            <a:off x="1637182" y="5583381"/>
            <a:ext cx="1" cy="2216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865909" y="5813570"/>
            <a:ext cx="148224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>
            <a:endCxn id="21" idx="0"/>
          </p:cNvCxnSpPr>
          <p:nvPr/>
        </p:nvCxnSpPr>
        <p:spPr>
          <a:xfrm>
            <a:off x="865909" y="5805053"/>
            <a:ext cx="0" cy="2363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>
            <a:endCxn id="22" idx="0"/>
          </p:cNvCxnSpPr>
          <p:nvPr/>
        </p:nvCxnSpPr>
        <p:spPr>
          <a:xfrm>
            <a:off x="2348153" y="5813570"/>
            <a:ext cx="0" cy="2277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>
            <a:stCxn id="6" idx="2"/>
          </p:cNvCxnSpPr>
          <p:nvPr/>
        </p:nvCxnSpPr>
        <p:spPr>
          <a:xfrm flipH="1">
            <a:off x="5027659" y="5583381"/>
            <a:ext cx="1" cy="2216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>
            <a:off x="4192020" y="5813570"/>
            <a:ext cx="159098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>
            <a:endCxn id="23" idx="0"/>
          </p:cNvCxnSpPr>
          <p:nvPr/>
        </p:nvCxnSpPr>
        <p:spPr>
          <a:xfrm>
            <a:off x="4192020" y="5813570"/>
            <a:ext cx="0" cy="2277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à coins arrondis 14"/>
          <p:cNvSpPr/>
          <p:nvPr/>
        </p:nvSpPr>
        <p:spPr>
          <a:xfrm>
            <a:off x="9816988" y="5923207"/>
            <a:ext cx="1632177" cy="66423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expressions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19" name="Connecteur droit avec flèche 18"/>
          <p:cNvCxnSpPr>
            <a:stCxn id="8" idx="2"/>
            <a:endCxn id="15" idx="0"/>
          </p:cNvCxnSpPr>
          <p:nvPr/>
        </p:nvCxnSpPr>
        <p:spPr>
          <a:xfrm>
            <a:off x="10361584" y="5563461"/>
            <a:ext cx="271493" cy="3597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>
            <a:off x="5783292" y="5802686"/>
            <a:ext cx="14760" cy="23867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>
            <a:endCxn id="15" idx="0"/>
          </p:cNvCxnSpPr>
          <p:nvPr/>
        </p:nvCxnSpPr>
        <p:spPr>
          <a:xfrm>
            <a:off x="10368433" y="5583381"/>
            <a:ext cx="264644" cy="33982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510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1168303" cy="1320800"/>
          </a:xfrm>
        </p:spPr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Création de la fleur lexicale sur le mot « apprendre »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3" y="1802938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dirty="0" smtClean="0">
                <a:solidFill>
                  <a:srgbClr val="FF0000"/>
                </a:solidFill>
              </a:rPr>
              <a:t>	</a:t>
            </a:r>
            <a:r>
              <a:rPr lang="fr-FR" sz="2000" dirty="0" smtClean="0">
                <a:solidFill>
                  <a:schemeClr val="tx1"/>
                </a:solidFill>
              </a:rPr>
              <a:t>- Création de la fleur lexicale en groupe de 4</a:t>
            </a:r>
          </a:p>
          <a:p>
            <a:pPr marL="0" indent="0">
              <a:buNone/>
            </a:pPr>
            <a:r>
              <a:rPr lang="fr-FR" sz="2000" dirty="0">
                <a:solidFill>
                  <a:schemeClr val="tx1"/>
                </a:solidFill>
              </a:rPr>
              <a:t>	</a:t>
            </a:r>
            <a:endParaRPr lang="fr-FR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2000" dirty="0">
                <a:solidFill>
                  <a:schemeClr val="tx1"/>
                </a:solidFill>
              </a:rPr>
              <a:t>	</a:t>
            </a:r>
            <a:r>
              <a:rPr lang="fr-FR" sz="2000" dirty="0" smtClean="0">
                <a:solidFill>
                  <a:schemeClr val="tx1"/>
                </a:solidFill>
              </a:rPr>
              <a:t>- Mise en commun et échange autour de situations qui permettent de réinvestir le vocabulaire autour de la fleur lexicale.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4" name="AutoShape 2" descr="Résultat de recherche d'images pour &quot;attention&quot;"/>
          <p:cNvSpPr>
            <a:spLocks noChangeAspect="1" noChangeArrowheads="1"/>
          </p:cNvSpPr>
          <p:nvPr/>
        </p:nvSpPr>
        <p:spPr bwMode="auto">
          <a:xfrm>
            <a:off x="155575" y="-1203325"/>
            <a:ext cx="356235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609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37552" y="2840182"/>
            <a:ext cx="8596668" cy="1320800"/>
          </a:xfrm>
        </p:spPr>
        <p:txBody>
          <a:bodyPr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Des outils multiformes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59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6255" y="418769"/>
            <a:ext cx="11887200" cy="1320800"/>
          </a:xfrm>
        </p:spPr>
        <p:txBody>
          <a:bodyPr>
            <a:normAutofit/>
          </a:bodyPr>
          <a:lstStyle/>
          <a:p>
            <a:r>
              <a:rPr lang="fr-FR" sz="2400" dirty="0" smtClean="0">
                <a:solidFill>
                  <a:schemeClr val="tx1"/>
                </a:solidFill>
              </a:rPr>
              <a:t>La fleur lexicale permet une vue générale avec plusieurs entrées complémentaires</a:t>
            </a:r>
            <a:r>
              <a:rPr lang="fr-FR" dirty="0" smtClean="0">
                <a:solidFill>
                  <a:schemeClr val="tx1"/>
                </a:solidFill>
              </a:rPr>
              <a:t>.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8525" y="1409066"/>
            <a:ext cx="9490364" cy="522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35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9432" y="275645"/>
            <a:ext cx="11573691" cy="592183"/>
          </a:xfrm>
        </p:spPr>
        <p:txBody>
          <a:bodyPr>
            <a:normAutofit/>
          </a:bodyPr>
          <a:lstStyle/>
          <a:p>
            <a:r>
              <a:rPr lang="fr-FR" sz="2400" dirty="0">
                <a:solidFill>
                  <a:schemeClr val="tx1"/>
                </a:solidFill>
              </a:rPr>
              <a:t>L</a:t>
            </a:r>
            <a:r>
              <a:rPr lang="fr-FR" sz="2400" dirty="0" smtClean="0">
                <a:solidFill>
                  <a:schemeClr val="tx1"/>
                </a:solidFill>
              </a:rPr>
              <a:t>es guirlandes de mots permettent de présenter les axes lexicaux et sémantiques. 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20407" y="867828"/>
            <a:ext cx="1685109" cy="431074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apprendre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7551" y="2536372"/>
            <a:ext cx="3808676" cy="4238347"/>
          </a:xfrm>
          <a:prstGeom prst="rect">
            <a:avLst/>
          </a:prstGeom>
        </p:spPr>
      </p:pic>
      <p:sp>
        <p:nvSpPr>
          <p:cNvPr id="27" name="Rectangle à coins arrondis 26"/>
          <p:cNvSpPr/>
          <p:nvPr/>
        </p:nvSpPr>
        <p:spPr>
          <a:xfrm>
            <a:off x="1903672" y="867828"/>
            <a:ext cx="1685109" cy="43107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enseigner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9" name="Rectangle à coins arrondis 28"/>
          <p:cNvSpPr/>
          <p:nvPr/>
        </p:nvSpPr>
        <p:spPr>
          <a:xfrm>
            <a:off x="3686937" y="867828"/>
            <a:ext cx="1685109" cy="43107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leçon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4" name="Rectangle à coins arrondis 43"/>
          <p:cNvSpPr/>
          <p:nvPr/>
        </p:nvSpPr>
        <p:spPr>
          <a:xfrm>
            <a:off x="5470202" y="867828"/>
            <a:ext cx="1685109" cy="4310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p</a:t>
            </a:r>
            <a:r>
              <a:rPr lang="fr-FR" dirty="0" smtClean="0">
                <a:solidFill>
                  <a:schemeClr val="tx1"/>
                </a:solidFill>
              </a:rPr>
              <a:t>ar cœur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5" name="Rectangle à coins arrondis 44"/>
          <p:cNvSpPr/>
          <p:nvPr/>
        </p:nvSpPr>
        <p:spPr>
          <a:xfrm>
            <a:off x="1903672" y="1426310"/>
            <a:ext cx="1685109" cy="43107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informer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6" name="Rectangle à coins arrondis 45"/>
          <p:cNvSpPr/>
          <p:nvPr/>
        </p:nvSpPr>
        <p:spPr>
          <a:xfrm>
            <a:off x="3686937" y="1426310"/>
            <a:ext cx="1685109" cy="43107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table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7" name="Rectangle à coins arrondis 46"/>
          <p:cNvSpPr/>
          <p:nvPr/>
        </p:nvSpPr>
        <p:spPr>
          <a:xfrm>
            <a:off x="5470202" y="1426310"/>
            <a:ext cx="1685109" cy="4310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lentement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8" name="Rectangle à coins arrondis 47"/>
          <p:cNvSpPr/>
          <p:nvPr/>
        </p:nvSpPr>
        <p:spPr>
          <a:xfrm>
            <a:off x="7253467" y="867828"/>
            <a:ext cx="1685109" cy="43107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à</a:t>
            </a:r>
            <a:r>
              <a:rPr lang="fr-FR" dirty="0" smtClean="0">
                <a:solidFill>
                  <a:schemeClr val="tx1"/>
                </a:solidFill>
              </a:rPr>
              <a:t> l’école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9" name="Rectangle à coins arrondis 48"/>
          <p:cNvSpPr/>
          <p:nvPr/>
        </p:nvSpPr>
        <p:spPr>
          <a:xfrm>
            <a:off x="7253467" y="1426310"/>
            <a:ext cx="1685109" cy="43107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à</a:t>
            </a:r>
            <a:r>
              <a:rPr lang="fr-FR" dirty="0" smtClean="0">
                <a:solidFill>
                  <a:schemeClr val="tx1"/>
                </a:solidFill>
              </a:rPr>
              <a:t> la maison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0" name="Rectangle à coins arrondis 49"/>
          <p:cNvSpPr/>
          <p:nvPr/>
        </p:nvSpPr>
        <p:spPr>
          <a:xfrm>
            <a:off x="120406" y="1426310"/>
            <a:ext cx="1685109" cy="43107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élèves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1" name="Rectangle à coins arrondis 50"/>
          <p:cNvSpPr/>
          <p:nvPr/>
        </p:nvSpPr>
        <p:spPr>
          <a:xfrm>
            <a:off x="1903671" y="1984792"/>
            <a:ext cx="1685109" cy="43107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transmettre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2" name="Rectangle à coins arrondis 51"/>
          <p:cNvSpPr/>
          <p:nvPr/>
        </p:nvSpPr>
        <p:spPr>
          <a:xfrm>
            <a:off x="3686937" y="1984792"/>
            <a:ext cx="1685109" cy="43107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anglais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53" name="Rectangle à coins arrondis 52"/>
          <p:cNvSpPr/>
          <p:nvPr/>
        </p:nvSpPr>
        <p:spPr>
          <a:xfrm>
            <a:off x="120405" y="1984792"/>
            <a:ext cx="1685109" cy="43107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bébés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4" name="Rectangle à coins arrondis 53"/>
          <p:cNvSpPr/>
          <p:nvPr/>
        </p:nvSpPr>
        <p:spPr>
          <a:xfrm>
            <a:off x="1903671" y="2566562"/>
            <a:ext cx="1685109" cy="43107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étudier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5" name="Rectangle à coins arrondis 54"/>
          <p:cNvSpPr/>
          <p:nvPr/>
        </p:nvSpPr>
        <p:spPr>
          <a:xfrm>
            <a:off x="120405" y="2566562"/>
            <a:ext cx="1685109" cy="43107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écoliers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6" name="Rectangle à coins arrondis 55"/>
          <p:cNvSpPr/>
          <p:nvPr/>
        </p:nvSpPr>
        <p:spPr>
          <a:xfrm>
            <a:off x="1903670" y="3148332"/>
            <a:ext cx="1685109" cy="43107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instruire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193716" y="4125313"/>
            <a:ext cx="874486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avec flèche 58"/>
          <p:cNvCxnSpPr/>
          <p:nvPr/>
        </p:nvCxnSpPr>
        <p:spPr>
          <a:xfrm>
            <a:off x="9239416" y="867828"/>
            <a:ext cx="7951" cy="314758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62"/>
          <p:cNvSpPr txBox="1"/>
          <p:nvPr/>
        </p:nvSpPr>
        <p:spPr>
          <a:xfrm>
            <a:off x="2806859" y="4379598"/>
            <a:ext cx="3904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hamp sémantique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9392476" y="1032924"/>
            <a:ext cx="2097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hamp lexical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736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>
                <a:solidFill>
                  <a:schemeClr val="tx1"/>
                </a:solidFill>
              </a:rPr>
              <a:t>Catégoriser en classes grammaticales</a:t>
            </a:r>
            <a:endParaRPr lang="fr-FR" sz="2400" dirty="0">
              <a:solidFill>
                <a:schemeClr val="tx1"/>
              </a:solidFill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746060"/>
              </p:ext>
            </p:extLst>
          </p:nvPr>
        </p:nvGraphicFramePr>
        <p:xfrm>
          <a:off x="911668" y="1550851"/>
          <a:ext cx="8127999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755879564"/>
                    </a:ext>
                  </a:extLst>
                </a:gridCol>
                <a:gridCol w="3485193">
                  <a:extLst>
                    <a:ext uri="{9D8B030D-6E8A-4147-A177-3AD203B41FA5}">
                      <a16:colId xmlns:a16="http://schemas.microsoft.com/office/drawing/2014/main" val="3860059730"/>
                    </a:ext>
                  </a:extLst>
                </a:gridCol>
                <a:gridCol w="1933473">
                  <a:extLst>
                    <a:ext uri="{9D8B030D-6E8A-4147-A177-3AD203B41FA5}">
                      <a16:colId xmlns:a16="http://schemas.microsoft.com/office/drawing/2014/main" val="21116853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837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retenir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leçon</a:t>
                      </a:r>
                    </a:p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difficile/facile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875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mémoris</a:t>
                      </a:r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er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enseignant/</a:t>
                      </a:r>
                      <a:r>
                        <a:rPr lang="fr-FR" baseline="0" dirty="0" smtClean="0"/>
                        <a:t> enseignant</a:t>
                      </a:r>
                      <a:r>
                        <a:rPr lang="fr-FR" baseline="0" dirty="0" smtClean="0">
                          <a:solidFill>
                            <a:srgbClr val="FF0000"/>
                          </a:solidFill>
                        </a:rPr>
                        <a:t>e</a:t>
                      </a:r>
                    </a:p>
                    <a:p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longue/courte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26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enseign</a:t>
                      </a:r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er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professeur/professeur</a:t>
                      </a:r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e</a:t>
                      </a:r>
                    </a:p>
                    <a:p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1522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instruire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apprenti/apprenti</a:t>
                      </a:r>
                      <a:r>
                        <a:rPr kumimoji="0" lang="fr-F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</a:p>
                    <a:p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480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expliqu</a:t>
                      </a:r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er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moni</a:t>
                      </a:r>
                      <a:r>
                        <a:rPr kumimoji="0" lang="fr-F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teur</a:t>
                      </a:r>
                      <a:r>
                        <a:rPr kumimoji="0" lang="fr-F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/moni</a:t>
                      </a:r>
                      <a:r>
                        <a:rPr kumimoji="0" lang="fr-F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trice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030498"/>
                  </a:ext>
                </a:extLst>
              </a:tr>
            </a:tbl>
          </a:graphicData>
        </a:graphic>
      </p:graphicFrame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13" y="1606544"/>
            <a:ext cx="1125164" cy="109939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0250" y="1590021"/>
            <a:ext cx="1098483" cy="111592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5929" y="1588508"/>
            <a:ext cx="855535" cy="111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21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419</Words>
  <Application>Microsoft Office PowerPoint</Application>
  <PresentationFormat>Grand écran</PresentationFormat>
  <Paragraphs>117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Trebuchet MS</vt:lpstr>
      <vt:lpstr>Wingdings 3</vt:lpstr>
      <vt:lpstr>Facette</vt:lpstr>
      <vt:lpstr>L’enseignement du vocabulaire  au cycle 2</vt:lpstr>
      <vt:lpstr>Etat des lieux</vt:lpstr>
      <vt:lpstr>Construire des outils pour structurer l’apprentissage et soutenir la mémoire</vt:lpstr>
      <vt:lpstr>Le travail sur le vocabulaire à l’école vise à:</vt:lpstr>
      <vt:lpstr>Création de la fleur lexicale sur le mot « apprendre »</vt:lpstr>
      <vt:lpstr>Des outils multiformes</vt:lpstr>
      <vt:lpstr>La fleur lexicale permet une vue générale avec plusieurs entrées complémentaires.</vt:lpstr>
      <vt:lpstr>Les guirlandes de mots permettent de présenter les axes lexicaux et sémantiques. </vt:lpstr>
      <vt:lpstr>Catégoriser en classes grammaticales</vt:lpstr>
      <vt:lpstr>La carte mentale permet d’organiser ses connaissances et de faire du lien entre elles.</vt:lpstr>
      <vt:lpstr>La grille sémique permet d’affiner le sens d’un mot. Elle peut être un outil intermédiaire pour définir un mot.</vt:lpstr>
      <vt:lpstr>Etat des lieux</vt:lpstr>
      <vt:lpstr>Réinvestir en écrivant des phrases.    </vt:lpstr>
      <vt:lpstr>Réinvestir en écrivant des phrases.    </vt:lpstr>
      <vt:lpstr>L’échelle linéaire détermine une gradation dans le sens des mots.</vt:lpstr>
      <vt:lpstr>Présentation PowerPoint</vt:lpstr>
      <vt:lpstr>Présentation PowerPoint</vt:lpstr>
      <vt:lpstr>Présentation PowerPoint</vt:lpstr>
      <vt:lpstr>Présentation PowerPoint</vt:lpstr>
      <vt:lpstr>Ecrire des titres de fables</vt:lpstr>
      <vt:lpstr>Le tic tac boom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L’enseignement du vocabulaire  au cycle 2</dc:title>
  <dc:creator>ERUN COMPIEGNE</dc:creator>
  <cp:lastModifiedBy>Xavier MAILLARD</cp:lastModifiedBy>
  <cp:revision>37</cp:revision>
  <dcterms:modified xsi:type="dcterms:W3CDTF">2019-05-16T10:10:23Z</dcterms:modified>
</cp:coreProperties>
</file>