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0"/>
  </p:notesMasterIdLst>
  <p:sldIdLst>
    <p:sldId id="256" r:id="rId2"/>
    <p:sldId id="301" r:id="rId3"/>
    <p:sldId id="300" r:id="rId4"/>
    <p:sldId id="304" r:id="rId5"/>
    <p:sldId id="303" r:id="rId6"/>
    <p:sldId id="272" r:id="rId7"/>
    <p:sldId id="273" r:id="rId8"/>
    <p:sldId id="257" r:id="rId9"/>
    <p:sldId id="258" r:id="rId10"/>
    <p:sldId id="274" r:id="rId11"/>
    <p:sldId id="275" r:id="rId12"/>
    <p:sldId id="276" r:id="rId13"/>
    <p:sldId id="277" r:id="rId14"/>
    <p:sldId id="278" r:id="rId15"/>
    <p:sldId id="284" r:id="rId16"/>
    <p:sldId id="285" r:id="rId17"/>
    <p:sldId id="270" r:id="rId18"/>
    <p:sldId id="280" r:id="rId19"/>
    <p:sldId id="286" r:id="rId20"/>
    <p:sldId id="287" r:id="rId21"/>
    <p:sldId id="288" r:id="rId22"/>
    <p:sldId id="289" r:id="rId23"/>
    <p:sldId id="295" r:id="rId24"/>
    <p:sldId id="299" r:id="rId25"/>
    <p:sldId id="291" r:id="rId26"/>
    <p:sldId id="281" r:id="rId27"/>
    <p:sldId id="290" r:id="rId28"/>
    <p:sldId id="292" r:id="rId29"/>
    <p:sldId id="293" r:id="rId30"/>
    <p:sldId id="294" r:id="rId31"/>
    <p:sldId id="296" r:id="rId32"/>
    <p:sldId id="279" r:id="rId33"/>
    <p:sldId id="305" r:id="rId34"/>
    <p:sldId id="267" r:id="rId35"/>
    <p:sldId id="262" r:id="rId36"/>
    <p:sldId id="298" r:id="rId37"/>
    <p:sldId id="282" r:id="rId38"/>
    <p:sldId id="297"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91" autoAdjust="0"/>
    <p:restoredTop sz="73358" autoAdjust="0"/>
  </p:normalViewPr>
  <p:slideViewPr>
    <p:cSldViewPr snapToGrid="0">
      <p:cViewPr varScale="1">
        <p:scale>
          <a:sx n="54" d="100"/>
          <a:sy n="54" d="100"/>
        </p:scale>
        <p:origin x="141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3E5D58-8CEB-4B73-A45F-9AAF9E23D0C9}" type="datetimeFigureOut">
              <a:rPr lang="fr-FR" smtClean="0"/>
              <a:t>13/11/2018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564C9-C614-495B-A46A-D131129EA032}" type="slidenum">
              <a:rPr lang="fr-FR" smtClean="0"/>
              <a:t>‹N°›</a:t>
            </a:fld>
            <a:endParaRPr lang="fr-FR"/>
          </a:p>
        </p:txBody>
      </p:sp>
    </p:spTree>
    <p:extLst>
      <p:ext uri="{BB962C8B-B14F-4D97-AF65-F5344CB8AC3E}">
        <p14:creationId xmlns:p14="http://schemas.microsoft.com/office/powerpoint/2010/main" val="4039899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Expérimenter, manipuler : quelques idées reçues à « combattre » </a:t>
            </a:r>
          </a:p>
          <a:p>
            <a:pPr marL="171450" indent="-171450">
              <a:buFontTx/>
              <a:buChar char="-"/>
            </a:pPr>
            <a:r>
              <a:rPr lang="fr-FR" sz="1200" kern="1200" dirty="0" smtClean="0">
                <a:solidFill>
                  <a:schemeClr val="tx1"/>
                </a:solidFill>
                <a:effectLst/>
                <a:latin typeface="+mn-lt"/>
                <a:ea typeface="+mn-ea"/>
                <a:cs typeface="+mn-cs"/>
              </a:rPr>
              <a:t>ça prend beaucoup de temps</a:t>
            </a:r>
          </a:p>
          <a:p>
            <a:r>
              <a:rPr lang="fr-FR" sz="1200" kern="1200" dirty="0" smtClean="0">
                <a:solidFill>
                  <a:schemeClr val="tx1"/>
                </a:solidFill>
                <a:effectLst/>
                <a:latin typeface="+mn-lt"/>
                <a:ea typeface="+mn-ea"/>
                <a:cs typeface="+mn-cs"/>
              </a:rPr>
              <a:t>- ça demande  beaucoup de matériel (jetons, cartes, pions, cubes, buchettes, planche de bois + clous + élastiques, les jeux de la classe, </a:t>
            </a:r>
            <a:r>
              <a:rPr lang="fr-FR" sz="1200" kern="1200" dirty="0" err="1" smtClean="0">
                <a:solidFill>
                  <a:schemeClr val="tx1"/>
                </a:solidFill>
                <a:effectLst/>
                <a:latin typeface="+mn-lt"/>
                <a:ea typeface="+mn-ea"/>
                <a:cs typeface="+mn-cs"/>
              </a:rPr>
              <a:t>Tangrams</a:t>
            </a:r>
            <a:r>
              <a:rPr lang="fr-FR" sz="1200" kern="1200" dirty="0" smtClean="0">
                <a:solidFill>
                  <a:schemeClr val="tx1"/>
                </a:solidFill>
                <a:effectLst/>
                <a:latin typeface="+mn-lt"/>
                <a:ea typeface="+mn-ea"/>
                <a:cs typeface="+mn-cs"/>
              </a:rPr>
              <a:t>, matériel fabriqué sur demande des élèves.</a:t>
            </a:r>
          </a:p>
          <a:p>
            <a:r>
              <a:rPr lang="fr-FR" sz="1200" kern="1200" dirty="0" smtClean="0">
                <a:solidFill>
                  <a:schemeClr val="tx1"/>
                </a:solidFill>
                <a:effectLst/>
                <a:latin typeface="+mn-lt"/>
                <a:ea typeface="+mn-ea"/>
                <a:cs typeface="+mn-cs"/>
              </a:rPr>
              <a:t>ça ne profite qu'à peu d'élèves :</a:t>
            </a:r>
            <a:r>
              <a:rPr lang="fr-FR" sz="1200" kern="1200" baseline="0" dirty="0" smtClean="0">
                <a:solidFill>
                  <a:schemeClr val="tx1"/>
                </a:solidFill>
                <a:effectLst/>
                <a:latin typeface="+mn-lt"/>
                <a:ea typeface="+mn-ea"/>
                <a:cs typeface="+mn-cs"/>
              </a:rPr>
              <a:t> </a:t>
            </a:r>
            <a:r>
              <a:rPr lang="fr-FR" sz="1200" u="sng" kern="1200" dirty="0" smtClean="0">
                <a:solidFill>
                  <a:schemeClr val="tx1"/>
                </a:solidFill>
                <a:effectLst/>
                <a:latin typeface="+mn-lt"/>
                <a:ea typeface="+mn-ea"/>
                <a:cs typeface="+mn-cs"/>
              </a:rPr>
              <a:t>Les</a:t>
            </a:r>
            <a:r>
              <a:rPr lang="fr-FR" sz="1200" u="sng" kern="1200" baseline="0" dirty="0" smtClean="0">
                <a:solidFill>
                  <a:schemeClr val="tx1"/>
                </a:solidFill>
                <a:effectLst/>
                <a:latin typeface="+mn-lt"/>
                <a:ea typeface="+mn-ea"/>
                <a:cs typeface="+mn-cs"/>
              </a:rPr>
              <a:t> bons n’en ont pas besoin</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La mise en actes et en mots des connaissances est un facteur important de leur appropriation et de </a:t>
            </a:r>
          </a:p>
          <a:p>
            <a:r>
              <a:rPr lang="fr-FR" sz="1200" kern="1200" dirty="0" smtClean="0">
                <a:solidFill>
                  <a:schemeClr val="tx1"/>
                </a:solidFill>
                <a:effectLst/>
                <a:latin typeface="+mn-lt"/>
                <a:ea typeface="+mn-ea"/>
                <a:cs typeface="+mn-cs"/>
              </a:rPr>
              <a:t>leur consolidation. </a:t>
            </a:r>
            <a:r>
              <a:rPr lang="fr-FR" sz="1200" u="sng" kern="1200" dirty="0" smtClean="0">
                <a:solidFill>
                  <a:schemeClr val="tx1"/>
                </a:solidFill>
                <a:effectLst/>
                <a:latin typeface="+mn-lt"/>
                <a:ea typeface="+mn-ea"/>
                <a:cs typeface="+mn-cs"/>
              </a:rPr>
              <a:t>"Les</a:t>
            </a:r>
            <a:r>
              <a:rPr lang="fr-FR" sz="1200" u="sng" kern="1200" baseline="0" dirty="0" smtClean="0">
                <a:solidFill>
                  <a:schemeClr val="tx1"/>
                </a:solidFill>
                <a:effectLst/>
                <a:latin typeface="+mn-lt"/>
                <a:ea typeface="+mn-ea"/>
                <a:cs typeface="+mn-cs"/>
              </a:rPr>
              <a:t> plus fragiles </a:t>
            </a:r>
            <a:r>
              <a:rPr lang="fr-FR" sz="1200" u="sng" kern="1200" dirty="0" smtClean="0">
                <a:solidFill>
                  <a:schemeClr val="tx1"/>
                </a:solidFill>
                <a:effectLst/>
                <a:latin typeface="+mn-lt"/>
                <a:ea typeface="+mn-ea"/>
                <a:cs typeface="+mn-cs"/>
              </a:rPr>
              <a:t>n'arrivent plus à s'en passer »: </a:t>
            </a:r>
            <a:r>
              <a:rPr lang="fr-FR" sz="1200" kern="1200" dirty="0" smtClean="0">
                <a:solidFill>
                  <a:schemeClr val="tx1"/>
                </a:solidFill>
                <a:effectLst/>
                <a:latin typeface="+mn-lt"/>
                <a:ea typeface="+mn-ea"/>
                <a:cs typeface="+mn-cs"/>
              </a:rPr>
              <a:t>Compter avec ses doigts ou ne pas compter du tout... That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the question...L'abstraction est un </a:t>
            </a:r>
          </a:p>
          <a:p>
            <a:r>
              <a:rPr lang="fr-FR" sz="1200" kern="1200" dirty="0" smtClean="0">
                <a:solidFill>
                  <a:schemeClr val="tx1"/>
                </a:solidFill>
                <a:effectLst/>
                <a:latin typeface="+mn-lt"/>
                <a:ea typeface="+mn-ea"/>
                <a:cs typeface="+mn-cs"/>
              </a:rPr>
              <a:t>processus au long terme.</a:t>
            </a:r>
          </a:p>
          <a:p>
            <a:endParaRPr lang="fr-FR" sz="1200" u="sng"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pPr marL="171450" indent="-171450">
              <a:buFontTx/>
              <a:buChar char="-"/>
            </a:pPr>
            <a:endParaRPr lang="fr-FR" sz="1200" kern="1200" dirty="0" smtClean="0">
              <a:solidFill>
                <a:schemeClr val="tx1"/>
              </a:solidFill>
              <a:effectLst/>
              <a:latin typeface="+mn-lt"/>
              <a:ea typeface="+mn-ea"/>
              <a:cs typeface="+mn-cs"/>
            </a:endParaRPr>
          </a:p>
          <a:p>
            <a:pPr marL="171450" indent="-171450">
              <a:buFontTx/>
              <a:buChar char="-"/>
            </a:pPr>
            <a:endParaRPr lang="fr-FR" sz="1200" kern="1200" dirty="0" smtClean="0">
              <a:solidFill>
                <a:schemeClr val="tx1"/>
              </a:solidFill>
              <a:effectLst/>
              <a:latin typeface="+mn-lt"/>
              <a:ea typeface="+mn-ea"/>
              <a:cs typeface="+mn-cs"/>
            </a:endParaRPr>
          </a:p>
          <a:p>
            <a:pPr marL="171450" indent="-171450">
              <a:buFontTx/>
              <a:buChar char="-"/>
            </a:pPr>
            <a:endParaRPr lang="fr-FR" sz="1200" kern="1200" dirty="0" smtClean="0">
              <a:solidFill>
                <a:schemeClr val="tx1"/>
              </a:solidFill>
              <a:effectLst/>
              <a:latin typeface="+mn-lt"/>
              <a:ea typeface="+mn-ea"/>
              <a:cs typeface="+mn-cs"/>
            </a:endParaRPr>
          </a:p>
          <a:p>
            <a:pPr marL="171450" indent="-171450">
              <a:buFontTx/>
              <a:buChar char="-"/>
            </a:pP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90564C9-C614-495B-A46A-D131129EA032}" type="slidenum">
              <a:rPr lang="fr-FR" smtClean="0"/>
              <a:t>10</a:t>
            </a:fld>
            <a:endParaRPr lang="fr-FR"/>
          </a:p>
        </p:txBody>
      </p:sp>
    </p:spTree>
    <p:extLst>
      <p:ext uri="{BB962C8B-B14F-4D97-AF65-F5344CB8AC3E}">
        <p14:creationId xmlns:p14="http://schemas.microsoft.com/office/powerpoint/2010/main" val="1676954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a:t>
            </a:r>
            <a:endParaRPr lang="fr-FR" dirty="0"/>
          </a:p>
        </p:txBody>
      </p:sp>
      <p:sp>
        <p:nvSpPr>
          <p:cNvPr id="4" name="Espace réservé du numéro de diapositive 3"/>
          <p:cNvSpPr>
            <a:spLocks noGrp="1"/>
          </p:cNvSpPr>
          <p:nvPr>
            <p:ph type="sldNum" sz="quarter" idx="10"/>
          </p:nvPr>
        </p:nvSpPr>
        <p:spPr/>
        <p:txBody>
          <a:bodyPr/>
          <a:lstStyle/>
          <a:p>
            <a:fld id="{590564C9-C614-495B-A46A-D131129EA032}" type="slidenum">
              <a:rPr lang="fr-FR" smtClean="0"/>
              <a:t>28</a:t>
            </a:fld>
            <a:endParaRPr lang="fr-FR"/>
          </a:p>
        </p:txBody>
      </p:sp>
    </p:spTree>
    <p:extLst>
      <p:ext uri="{BB962C8B-B14F-4D97-AF65-F5344CB8AC3E}">
        <p14:creationId xmlns:p14="http://schemas.microsoft.com/office/powerpoint/2010/main" val="1362373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Les élèves disposent en plusieurs exemplaires : </a:t>
            </a:r>
          </a:p>
          <a:p>
            <a:r>
              <a:rPr lang="fr-FR" sz="1200" b="0" i="0" u="none" strike="noStrike" kern="1200" baseline="0" dirty="0" smtClean="0">
                <a:solidFill>
                  <a:schemeClr val="tx1"/>
                </a:solidFill>
                <a:latin typeface="+mn-lt"/>
                <a:ea typeface="+mn-ea"/>
                <a:cs typeface="+mn-cs"/>
              </a:rPr>
              <a:t> d’unités ; </a:t>
            </a:r>
          </a:p>
          <a:p>
            <a:r>
              <a:rPr lang="fr-FR" sz="1200" b="0" i="0" u="none" strike="noStrike" kern="1200" baseline="0" dirty="0" smtClean="0">
                <a:solidFill>
                  <a:schemeClr val="tx1"/>
                </a:solidFill>
                <a:latin typeface="+mn-lt"/>
                <a:ea typeface="+mn-ea"/>
                <a:cs typeface="+mn-cs"/>
              </a:rPr>
              <a:t> d’unités partagées en 10 parts égales ; </a:t>
            </a:r>
          </a:p>
          <a:p>
            <a:r>
              <a:rPr lang="fr-FR" sz="1200" b="0" i="0" u="none" strike="noStrike" kern="1200" baseline="0" dirty="0" smtClean="0">
                <a:solidFill>
                  <a:schemeClr val="tx1"/>
                </a:solidFill>
                <a:latin typeface="+mn-lt"/>
                <a:ea typeface="+mn-ea"/>
                <a:cs typeface="+mn-cs"/>
              </a:rPr>
              <a:t> d’unités partagées en 100 parts égales ; </a:t>
            </a:r>
          </a:p>
          <a:p>
            <a:r>
              <a:rPr lang="fr-FR" sz="1200" b="0" i="0" u="none" strike="noStrike" kern="1200" baseline="0" dirty="0" smtClean="0">
                <a:solidFill>
                  <a:schemeClr val="tx1"/>
                </a:solidFill>
                <a:latin typeface="+mn-lt"/>
                <a:ea typeface="+mn-ea"/>
                <a:cs typeface="+mn-cs"/>
              </a:rPr>
              <a:t> des cartes sur lesquelles figurent des nombres. </a:t>
            </a:r>
          </a:p>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Les élèves travaillent en groupe. Une seule carte-nombre est distribuée à chaque groupe au début. La tâche consiste en premier lieu à construire le nombre figurant sur la carte à l’aide des unités. </a:t>
            </a:r>
          </a:p>
          <a:p>
            <a:endParaRPr lang="fr-FR" sz="1200" b="0" i="0" u="none" strike="noStrike" kern="1200" baseline="0" dirty="0" smtClean="0">
              <a:solidFill>
                <a:schemeClr val="tx1"/>
              </a:solidFill>
              <a:latin typeface="+mn-lt"/>
              <a:ea typeface="+mn-ea"/>
              <a:cs typeface="+mn-cs"/>
            </a:endParaRPr>
          </a:p>
          <a:p>
            <a:r>
              <a:rPr lang="fr-FR" sz="1200" b="1" i="0" u="none" strike="noStrike" kern="1200" baseline="0" dirty="0" smtClean="0">
                <a:solidFill>
                  <a:schemeClr val="tx1"/>
                </a:solidFill>
                <a:latin typeface="+mn-lt"/>
                <a:ea typeface="+mn-ea"/>
                <a:cs typeface="+mn-cs"/>
              </a:rPr>
              <a:t>Remarques : </a:t>
            </a:r>
            <a:r>
              <a:rPr lang="fr-FR" sz="1200" b="0" i="0" u="none" strike="noStrike" kern="1200" baseline="0" dirty="0" smtClean="0">
                <a:solidFill>
                  <a:schemeClr val="tx1"/>
                </a:solidFill>
                <a:latin typeface="+mn-lt"/>
                <a:ea typeface="+mn-ea"/>
                <a:cs typeface="+mn-cs"/>
              </a:rPr>
              <a:t>Les cartes sont différentes suivant les groupes (un groupe doit construire le nombre 26 dixièmes, un autre groupe construit le nombre 206 centièmes…). </a:t>
            </a:r>
          </a:p>
          <a:p>
            <a:r>
              <a:rPr lang="fr-FR" sz="1200" b="0" i="0" u="none" strike="noStrike" kern="1200" baseline="0" dirty="0" smtClean="0">
                <a:solidFill>
                  <a:schemeClr val="tx1"/>
                </a:solidFill>
                <a:latin typeface="+mn-lt"/>
                <a:ea typeface="+mn-ea"/>
                <a:cs typeface="+mn-cs"/>
              </a:rPr>
              <a:t>Lorsqu’un groupe a terminé, l’enseignant distribue une autre carte. </a:t>
            </a:r>
          </a:p>
          <a:p>
            <a:r>
              <a:rPr lang="fr-FR" sz="1200" b="0" i="0" u="none" strike="noStrike" kern="1200" baseline="0" dirty="0" smtClean="0">
                <a:solidFill>
                  <a:schemeClr val="tx1"/>
                </a:solidFill>
                <a:latin typeface="+mn-lt"/>
                <a:ea typeface="+mn-ea"/>
                <a:cs typeface="+mn-cs"/>
              </a:rPr>
              <a:t>Ce scénario permet une différenciation naturelle : l’objectif est le même pour toute la classe, mais certains groupes pourront construire plus de nombres que d’autres, chacun ayant le temps d’avancer à son rythme. </a:t>
            </a:r>
          </a:p>
          <a:p>
            <a:r>
              <a:rPr lang="fr-FR" sz="1200" b="0" i="0" u="none" strike="noStrike" kern="1200" baseline="0" dirty="0" smtClean="0">
                <a:solidFill>
                  <a:schemeClr val="tx1"/>
                </a:solidFill>
                <a:latin typeface="+mn-lt"/>
                <a:ea typeface="+mn-ea"/>
                <a:cs typeface="+mn-cs"/>
              </a:rPr>
              <a:t>Les élèves collent le nombre construit et la carte-nombre sur une affiche. </a:t>
            </a:r>
            <a:endParaRPr lang="fr-FR" dirty="0"/>
          </a:p>
        </p:txBody>
      </p:sp>
      <p:sp>
        <p:nvSpPr>
          <p:cNvPr id="4" name="Espace réservé du numéro de diapositive 3"/>
          <p:cNvSpPr>
            <a:spLocks noGrp="1"/>
          </p:cNvSpPr>
          <p:nvPr>
            <p:ph type="sldNum" sz="quarter" idx="10"/>
          </p:nvPr>
        </p:nvSpPr>
        <p:spPr/>
        <p:txBody>
          <a:bodyPr/>
          <a:lstStyle/>
          <a:p>
            <a:fld id="{590564C9-C614-495B-A46A-D131129EA032}" type="slidenum">
              <a:rPr lang="fr-FR" smtClean="0"/>
              <a:t>29</a:t>
            </a:fld>
            <a:endParaRPr lang="fr-FR"/>
          </a:p>
        </p:txBody>
      </p:sp>
    </p:spTree>
    <p:extLst>
      <p:ext uri="{BB962C8B-B14F-4D97-AF65-F5344CB8AC3E}">
        <p14:creationId xmlns:p14="http://schemas.microsoft.com/office/powerpoint/2010/main" val="2665673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 deux autres situations</a:t>
            </a:r>
            <a:endParaRPr lang="fr-FR" b="1" dirty="0"/>
          </a:p>
        </p:txBody>
      </p:sp>
      <p:sp>
        <p:nvSpPr>
          <p:cNvPr id="4" name="Espace réservé du numéro de diapositive 3"/>
          <p:cNvSpPr>
            <a:spLocks noGrp="1"/>
          </p:cNvSpPr>
          <p:nvPr>
            <p:ph type="sldNum" sz="quarter" idx="10"/>
          </p:nvPr>
        </p:nvSpPr>
        <p:spPr/>
        <p:txBody>
          <a:bodyPr/>
          <a:lstStyle/>
          <a:p>
            <a:fld id="{590564C9-C614-495B-A46A-D131129EA032}" type="slidenum">
              <a:rPr lang="fr-FR" smtClean="0"/>
              <a:t>30</a:t>
            </a:fld>
            <a:endParaRPr lang="fr-FR"/>
          </a:p>
        </p:txBody>
      </p:sp>
    </p:spTree>
    <p:extLst>
      <p:ext uri="{BB962C8B-B14F-4D97-AF65-F5344CB8AC3E}">
        <p14:creationId xmlns:p14="http://schemas.microsoft.com/office/powerpoint/2010/main" val="1537196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En réinvestissant le travail mené sur les fractions simples, et en s’appuyant sur la manipulation ou le placement sur une demi-droite graduée, on travaille des relations telles que « 10 dixièmes = 1 unité », « 1 dixième est dix fois plus petit qu’une unité », « 20 dixièmes = 10 dixièmes + 10 dixièmes = 1 unité + 1 unité = 2 unités », « 13 dixièmes = 10 dixièmes + 3 dixièmes = 1 unité + 3 dixièmes » ou « 500 centièmes, c’est 5 fois 100 centièmes, donc 5 unités » </a:t>
            </a:r>
            <a:endParaRPr lang="fr-FR" dirty="0"/>
          </a:p>
        </p:txBody>
      </p:sp>
      <p:sp>
        <p:nvSpPr>
          <p:cNvPr id="4" name="Espace réservé du numéro de diapositive 3"/>
          <p:cNvSpPr>
            <a:spLocks noGrp="1"/>
          </p:cNvSpPr>
          <p:nvPr>
            <p:ph type="sldNum" sz="quarter" idx="10"/>
          </p:nvPr>
        </p:nvSpPr>
        <p:spPr/>
        <p:txBody>
          <a:bodyPr/>
          <a:lstStyle/>
          <a:p>
            <a:fld id="{590564C9-C614-495B-A46A-D131129EA032}" type="slidenum">
              <a:rPr lang="fr-FR" smtClean="0"/>
              <a:t>31</a:t>
            </a:fld>
            <a:endParaRPr lang="fr-FR"/>
          </a:p>
        </p:txBody>
      </p:sp>
    </p:spTree>
    <p:extLst>
      <p:ext uri="{BB962C8B-B14F-4D97-AF65-F5344CB8AC3E}">
        <p14:creationId xmlns:p14="http://schemas.microsoft.com/office/powerpoint/2010/main" val="2725530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Il est important que les élèves ne construisent pas la représentation d’une virgule qui se déplace.</a:t>
            </a:r>
          </a:p>
          <a:p>
            <a:r>
              <a:rPr lang="fr-FR" sz="1200" b="0" i="0" u="none" strike="noStrike" kern="1200" baseline="0" dirty="0" smtClean="0">
                <a:solidFill>
                  <a:schemeClr val="tx1"/>
                </a:solidFill>
                <a:latin typeface="+mn-lt"/>
                <a:ea typeface="+mn-ea"/>
                <a:cs typeface="+mn-cs"/>
              </a:rPr>
              <a:t>En l’occurrence, ce sont les chiffres qui se « déplacent ».</a:t>
            </a:r>
          </a:p>
          <a:p>
            <a:r>
              <a:rPr lang="fr-FR" sz="1200" b="0" i="0" u="none" strike="noStrike" kern="1200" baseline="0" dirty="0" smtClean="0">
                <a:solidFill>
                  <a:schemeClr val="tx1"/>
                </a:solidFill>
                <a:latin typeface="+mn-lt"/>
                <a:ea typeface="+mn-ea"/>
                <a:cs typeface="+mn-cs"/>
              </a:rPr>
              <a:t>Le glisse nombre  : 7,89 X 10 et 3,19 X 100</a:t>
            </a:r>
            <a:endParaRPr lang="fr-FR" dirty="0"/>
          </a:p>
        </p:txBody>
      </p:sp>
      <p:sp>
        <p:nvSpPr>
          <p:cNvPr id="4" name="Espace réservé du numéro de diapositive 3"/>
          <p:cNvSpPr>
            <a:spLocks noGrp="1"/>
          </p:cNvSpPr>
          <p:nvPr>
            <p:ph type="sldNum" sz="quarter" idx="10"/>
          </p:nvPr>
        </p:nvSpPr>
        <p:spPr/>
        <p:txBody>
          <a:bodyPr/>
          <a:lstStyle/>
          <a:p>
            <a:fld id="{590564C9-C614-495B-A46A-D131129EA032}" type="slidenum">
              <a:rPr lang="fr-FR" smtClean="0"/>
              <a:t>36</a:t>
            </a:fld>
            <a:endParaRPr lang="fr-FR"/>
          </a:p>
        </p:txBody>
      </p:sp>
    </p:spTree>
    <p:extLst>
      <p:ext uri="{BB962C8B-B14F-4D97-AF65-F5344CB8AC3E}">
        <p14:creationId xmlns:p14="http://schemas.microsoft.com/office/powerpoint/2010/main" val="3498088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90564C9-C614-495B-A46A-D131129EA032}" type="slidenum">
              <a:rPr lang="fr-FR" smtClean="0"/>
              <a:t>38</a:t>
            </a:fld>
            <a:endParaRPr lang="fr-FR"/>
          </a:p>
        </p:txBody>
      </p:sp>
    </p:spTree>
    <p:extLst>
      <p:ext uri="{BB962C8B-B14F-4D97-AF65-F5344CB8AC3E}">
        <p14:creationId xmlns:p14="http://schemas.microsoft.com/office/powerpoint/2010/main" val="375936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L’écriture d’un nombre sous la forme d’une fraction est une nouvelle convention d’écriture dans laquelle les nombres de parts et d’autres du trait de fraction ont une signification qu’il convient d’expliciter.</a:t>
            </a:r>
          </a:p>
          <a:p>
            <a:r>
              <a:rPr lang="fr-FR" b="1" dirty="0" smtClean="0"/>
              <a:t>Le dénominateur </a:t>
            </a:r>
            <a:r>
              <a:rPr lang="fr-FR" dirty="0" smtClean="0"/>
              <a:t>(étymologiquement</a:t>
            </a:r>
            <a:r>
              <a:rPr lang="fr-FR" baseline="0" dirty="0" smtClean="0"/>
              <a:t> celui qui nomme) détermine le nombre de parts en lequel on partage l’unité.</a:t>
            </a:r>
          </a:p>
          <a:p>
            <a:r>
              <a:rPr lang="fr-FR" b="1" baseline="0" dirty="0" smtClean="0"/>
              <a:t>Le numérateur </a:t>
            </a:r>
            <a:r>
              <a:rPr lang="fr-FR" dirty="0" smtClean="0"/>
              <a:t>(étymologiquement</a:t>
            </a:r>
            <a:r>
              <a:rPr lang="fr-FR" baseline="0" dirty="0" smtClean="0"/>
              <a:t> celui qui compte) détermine l’unité de comptage que l’on considère.</a:t>
            </a:r>
            <a:endParaRPr lang="fr-FR" dirty="0"/>
          </a:p>
        </p:txBody>
      </p:sp>
      <p:sp>
        <p:nvSpPr>
          <p:cNvPr id="4" name="Espace réservé du numéro de diapositive 3"/>
          <p:cNvSpPr>
            <a:spLocks noGrp="1"/>
          </p:cNvSpPr>
          <p:nvPr>
            <p:ph type="sldNum" sz="quarter" idx="10"/>
          </p:nvPr>
        </p:nvSpPr>
        <p:spPr/>
        <p:txBody>
          <a:bodyPr/>
          <a:lstStyle/>
          <a:p>
            <a:fld id="{590564C9-C614-495B-A46A-D131129EA032}" type="slidenum">
              <a:rPr lang="fr-FR" smtClean="0"/>
              <a:t>18</a:t>
            </a:fld>
            <a:endParaRPr lang="fr-FR"/>
          </a:p>
        </p:txBody>
      </p:sp>
    </p:spTree>
    <p:extLst>
      <p:ext uri="{BB962C8B-B14F-4D97-AF65-F5344CB8AC3E}">
        <p14:creationId xmlns:p14="http://schemas.microsoft.com/office/powerpoint/2010/main" val="728644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90564C9-C614-495B-A46A-D131129EA032}" type="slidenum">
              <a:rPr lang="fr-FR" smtClean="0"/>
              <a:t>19</a:t>
            </a:fld>
            <a:endParaRPr lang="fr-FR"/>
          </a:p>
        </p:txBody>
      </p:sp>
    </p:spTree>
    <p:extLst>
      <p:ext uri="{BB962C8B-B14F-4D97-AF65-F5344CB8AC3E}">
        <p14:creationId xmlns:p14="http://schemas.microsoft.com/office/powerpoint/2010/main" val="667897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90564C9-C614-495B-A46A-D131129EA032}" type="slidenum">
              <a:rPr lang="fr-FR" smtClean="0"/>
              <a:t>20</a:t>
            </a:fld>
            <a:endParaRPr lang="fr-FR"/>
          </a:p>
        </p:txBody>
      </p:sp>
    </p:spTree>
    <p:extLst>
      <p:ext uri="{BB962C8B-B14F-4D97-AF65-F5344CB8AC3E}">
        <p14:creationId xmlns:p14="http://schemas.microsoft.com/office/powerpoint/2010/main" val="2833746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90564C9-C614-495B-A46A-D131129EA032}" type="slidenum">
              <a:rPr lang="fr-FR" smtClean="0"/>
              <a:t>21</a:t>
            </a:fld>
            <a:endParaRPr lang="fr-FR"/>
          </a:p>
        </p:txBody>
      </p:sp>
    </p:spTree>
    <p:extLst>
      <p:ext uri="{BB962C8B-B14F-4D97-AF65-F5344CB8AC3E}">
        <p14:creationId xmlns:p14="http://schemas.microsoft.com/office/powerpoint/2010/main" val="191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Les nombres exprimés sous forme de fractions simples, permettent aussi de repérer un point sur une demi-droite graduée. Pour cela, on partage l’unité en parts égales correspondant au dénominateur de la fraction que l’on cherche à placer sur la droite graduée, on peut effectuer cela par pliage ou en </a:t>
            </a:r>
            <a:r>
              <a:rPr lang="fr-FR" b="1" dirty="0" smtClean="0"/>
              <a:t>utilisant un guide-âne</a:t>
            </a:r>
            <a:r>
              <a:rPr lang="fr-FR" dirty="0" smtClean="0"/>
              <a:t>. On reporte ensuite la fraction autant de fois que nécessaire. L’écriture d’une fraction comme somme d’un entier et d’une fraction comprise entre 0 et 1 est particulièrement utile pour placer une fraction sur une droite graduée et donne du sens au travail mené pour passer d’une écriture à l’autre.</a:t>
            </a:r>
          </a:p>
          <a:p>
            <a:endParaRPr lang="fr-FR" dirty="0"/>
          </a:p>
        </p:txBody>
      </p:sp>
      <p:sp>
        <p:nvSpPr>
          <p:cNvPr id="4" name="Espace réservé du numéro de diapositive 3"/>
          <p:cNvSpPr>
            <a:spLocks noGrp="1"/>
          </p:cNvSpPr>
          <p:nvPr>
            <p:ph type="sldNum" sz="quarter" idx="10"/>
          </p:nvPr>
        </p:nvSpPr>
        <p:spPr/>
        <p:txBody>
          <a:bodyPr/>
          <a:lstStyle/>
          <a:p>
            <a:fld id="{590564C9-C614-495B-A46A-D131129EA032}" type="slidenum">
              <a:rPr lang="fr-FR" smtClean="0"/>
              <a:t>23</a:t>
            </a:fld>
            <a:endParaRPr lang="fr-FR"/>
          </a:p>
        </p:txBody>
      </p:sp>
    </p:spTree>
    <p:extLst>
      <p:ext uri="{BB962C8B-B14F-4D97-AF65-F5344CB8AC3E}">
        <p14:creationId xmlns:p14="http://schemas.microsoft.com/office/powerpoint/2010/main" val="3224169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Le guide-âne (en référence aux ânes qui tiraient les bateaux le long des berges), est une feuille de papier ligné, c’est-à-dire une feuille sur laquelle est tracé un réseau de droites parallèles équidistantes. Cet outil permet de partager très rapidement un segment en un nombre de parts égales. Il est particulièrement efficace pour obtenir très rapidement et sans mesure des tiers, cinquièmes, septièmes..</a:t>
            </a:r>
          </a:p>
          <a:p>
            <a:endParaRPr lang="fr-FR" dirty="0"/>
          </a:p>
        </p:txBody>
      </p:sp>
      <p:sp>
        <p:nvSpPr>
          <p:cNvPr id="4" name="Espace réservé du numéro de diapositive 3"/>
          <p:cNvSpPr>
            <a:spLocks noGrp="1"/>
          </p:cNvSpPr>
          <p:nvPr>
            <p:ph type="sldNum" sz="quarter" idx="10"/>
          </p:nvPr>
        </p:nvSpPr>
        <p:spPr/>
        <p:txBody>
          <a:bodyPr/>
          <a:lstStyle/>
          <a:p>
            <a:fld id="{590564C9-C614-495B-A46A-D131129EA032}" type="slidenum">
              <a:rPr lang="fr-FR" smtClean="0"/>
              <a:t>24</a:t>
            </a:fld>
            <a:endParaRPr lang="fr-FR"/>
          </a:p>
        </p:txBody>
      </p:sp>
    </p:spTree>
    <p:extLst>
      <p:ext uri="{BB962C8B-B14F-4D97-AF65-F5344CB8AC3E}">
        <p14:creationId xmlns:p14="http://schemas.microsoft.com/office/powerpoint/2010/main" val="747700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smtClean="0"/>
              <a:t>Déterminer des fractions d’une quantité ou d’une mesure donnée permet de renforcer le sens des fractions pour rendre compte d’un partage. Les séances de calcul mental permettent de faire vivre le travail sur les fractions tout au long des trois années du cycle. </a:t>
            </a:r>
          </a:p>
          <a:p>
            <a:endParaRPr lang="fr-FR"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ou encore « trois quarts de cent euros »,  </a:t>
            </a:r>
            <a:r>
              <a:rPr lang="fr-FR" sz="1200" b="1" dirty="0" smtClean="0"/>
              <a:t>75 euros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 trois cinquièmes de cinquante mètres », </a:t>
            </a:r>
            <a:r>
              <a:rPr lang="fr-FR" sz="1200" b="1" dirty="0" smtClean="0"/>
              <a:t>30 mètres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 sept quarts d’heure », </a:t>
            </a:r>
            <a:r>
              <a:rPr lang="fr-FR" sz="1200" b="1" dirty="0" smtClean="0"/>
              <a:t>1H45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 vingt-quatre dixièmes de mètre </a:t>
            </a:r>
            <a:r>
              <a:rPr lang="fr-FR" sz="1200" b="1" dirty="0" smtClean="0"/>
              <a:t>»,  2,4 mètres                      </a:t>
            </a:r>
            <a:r>
              <a:rPr lang="fr-FR" sz="1200" b="1" dirty="0" smtClean="0">
                <a:solidFill>
                  <a:srgbClr val="FF0000"/>
                </a:solidFill>
              </a:rPr>
              <a:t>pensez au cahier mémoire pour le calcul mental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smtClean="0"/>
          </a:p>
          <a:p>
            <a:endParaRPr lang="fr-FR" sz="1200" dirty="0" smtClean="0"/>
          </a:p>
          <a:p>
            <a:endParaRPr lang="fr-FR" dirty="0"/>
          </a:p>
        </p:txBody>
      </p:sp>
      <p:sp>
        <p:nvSpPr>
          <p:cNvPr id="4" name="Espace réservé du numéro de diapositive 3"/>
          <p:cNvSpPr>
            <a:spLocks noGrp="1"/>
          </p:cNvSpPr>
          <p:nvPr>
            <p:ph type="sldNum" sz="quarter" idx="10"/>
          </p:nvPr>
        </p:nvSpPr>
        <p:spPr/>
        <p:txBody>
          <a:bodyPr/>
          <a:lstStyle/>
          <a:p>
            <a:fld id="{590564C9-C614-495B-A46A-D131129EA032}" type="slidenum">
              <a:rPr lang="fr-FR" smtClean="0"/>
              <a:t>25</a:t>
            </a:fld>
            <a:endParaRPr lang="fr-FR"/>
          </a:p>
        </p:txBody>
      </p:sp>
    </p:spTree>
    <p:extLst>
      <p:ext uri="{BB962C8B-B14F-4D97-AF65-F5344CB8AC3E}">
        <p14:creationId xmlns:p14="http://schemas.microsoft.com/office/powerpoint/2010/main" val="2070408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Les élèves disposent de baguettes de bois identiques partagées en 10 parts égales, de bandes de papier de différentes longueurs, ainsi que d’une affiche pour y inscrire le résultat de leur recherche. </a:t>
            </a:r>
          </a:p>
          <a:p>
            <a:r>
              <a:rPr lang="fr-FR" sz="1200" b="0" i="0" u="none" strike="noStrike" kern="1200" baseline="0" dirty="0" smtClean="0">
                <a:solidFill>
                  <a:schemeClr val="tx1"/>
                </a:solidFill>
                <a:latin typeface="+mn-lt"/>
                <a:ea typeface="+mn-ea"/>
                <a:cs typeface="+mn-cs"/>
              </a:rPr>
              <a:t>La règle graduée n’est pas autorisée. Les élèves travaillent par groupe de 3. Une baguette et une bande sont distribuées à chaque groupe. </a:t>
            </a:r>
            <a:endParaRPr lang="fr-FR" dirty="0"/>
          </a:p>
        </p:txBody>
      </p:sp>
      <p:sp>
        <p:nvSpPr>
          <p:cNvPr id="4" name="Espace réservé du numéro de diapositive 3"/>
          <p:cNvSpPr>
            <a:spLocks noGrp="1"/>
          </p:cNvSpPr>
          <p:nvPr>
            <p:ph type="sldNum" sz="quarter" idx="10"/>
          </p:nvPr>
        </p:nvSpPr>
        <p:spPr/>
        <p:txBody>
          <a:bodyPr/>
          <a:lstStyle/>
          <a:p>
            <a:fld id="{590564C9-C614-495B-A46A-D131129EA032}" type="slidenum">
              <a:rPr lang="fr-FR" smtClean="0"/>
              <a:t>27</a:t>
            </a:fld>
            <a:endParaRPr lang="fr-FR"/>
          </a:p>
        </p:txBody>
      </p:sp>
    </p:spTree>
    <p:extLst>
      <p:ext uri="{BB962C8B-B14F-4D97-AF65-F5344CB8AC3E}">
        <p14:creationId xmlns:p14="http://schemas.microsoft.com/office/powerpoint/2010/main" val="3415066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smtClean="0"/>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C2C74DE6-D7AC-4FBD-94BE-AF19F8FB19AD}" type="datetimeFigureOut">
              <a:rPr lang="fr-FR" smtClean="0"/>
              <a:t>13/11/2018</a:t>
            </a:fld>
            <a:endParaRPr lang="fr-FR"/>
          </a:p>
        </p:txBody>
      </p:sp>
      <p:sp>
        <p:nvSpPr>
          <p:cNvPr id="5" name="Footer Placeholder 4"/>
          <p:cNvSpPr>
            <a:spLocks noGrp="1"/>
          </p:cNvSpPr>
          <p:nvPr>
            <p:ph type="ftr" sz="quarter" idx="11"/>
          </p:nvPr>
        </p:nvSpPr>
        <p:spPr>
          <a:xfrm>
            <a:off x="3962399" y="5870575"/>
            <a:ext cx="4893958" cy="377825"/>
          </a:xfrm>
        </p:spPr>
        <p:txBody>
          <a:bodyPr/>
          <a:lstStyle/>
          <a:p>
            <a:endParaRPr lang="fr-FR"/>
          </a:p>
        </p:txBody>
      </p:sp>
      <p:sp>
        <p:nvSpPr>
          <p:cNvPr id="6" name="Slide Number Placeholder 5"/>
          <p:cNvSpPr>
            <a:spLocks noGrp="1"/>
          </p:cNvSpPr>
          <p:nvPr>
            <p:ph type="sldNum" sz="quarter" idx="12"/>
          </p:nvPr>
        </p:nvSpPr>
        <p:spPr>
          <a:xfrm>
            <a:off x="10608958" y="5870575"/>
            <a:ext cx="551167" cy="377825"/>
          </a:xfrm>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361131906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C2C74DE6-D7AC-4FBD-94BE-AF19F8FB19AD}" type="datetimeFigureOut">
              <a:rPr lang="fr-FR" smtClean="0"/>
              <a:t>13/11/2018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1679776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C2C74DE6-D7AC-4FBD-94BE-AF19F8FB19AD}" type="datetimeFigureOut">
              <a:rPr lang="fr-FR" smtClean="0"/>
              <a:t>13/11/2018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1991315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C2C74DE6-D7AC-4FBD-94BE-AF19F8FB19AD}" type="datetimeFigureOut">
              <a:rPr lang="fr-FR" smtClean="0"/>
              <a:t>13/11/2018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1741728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C2C74DE6-D7AC-4FBD-94BE-AF19F8FB19AD}" type="datetimeFigureOut">
              <a:rPr lang="fr-FR" smtClean="0"/>
              <a:t>13/11/2018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809994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smtClean="0"/>
              <a:t>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C2C74DE6-D7AC-4FBD-94BE-AF19F8FB19AD}" type="datetimeFigureOut">
              <a:rPr lang="fr-FR" smtClean="0"/>
              <a:t>13/11/2018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241243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smtClean="0"/>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smtClean="0"/>
              <a:t>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C2C74DE6-D7AC-4FBD-94BE-AF19F8FB19AD}" type="datetimeFigureOut">
              <a:rPr lang="fr-FR" smtClean="0"/>
              <a:t>13/11/2018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1140358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2C74DE6-D7AC-4FBD-94BE-AF19F8FB19AD}" type="datetimeFigureOut">
              <a:rPr lang="fr-FR" smtClean="0"/>
              <a:t>13/11/2018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1226993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2C74DE6-D7AC-4FBD-94BE-AF19F8FB19AD}" type="datetimeFigureOut">
              <a:rPr lang="fr-FR" smtClean="0"/>
              <a:t>13/11/2018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35539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nchor="ct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2C74DE6-D7AC-4FBD-94BE-AF19F8FB19AD}" type="datetimeFigureOut">
              <a:rPr lang="fr-FR" smtClean="0"/>
              <a:t>13/11/2018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650037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smtClean="0"/>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C2C74DE6-D7AC-4FBD-94BE-AF19F8FB19AD}" type="datetimeFigureOut">
              <a:rPr lang="fr-FR" smtClean="0"/>
              <a:t>13/11/2018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1630530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C2C74DE6-D7AC-4FBD-94BE-AF19F8FB19AD}" type="datetimeFigureOut">
              <a:rPr lang="fr-FR" smtClean="0"/>
              <a:t>13/11/2018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3176304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C2C74DE6-D7AC-4FBD-94BE-AF19F8FB19AD}" type="datetimeFigureOut">
              <a:rPr lang="fr-FR" smtClean="0"/>
              <a:t>13/11/2018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227090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C2C74DE6-D7AC-4FBD-94BE-AF19F8FB19AD}" type="datetimeFigureOut">
              <a:rPr lang="fr-FR" smtClean="0"/>
              <a:t>13/11/2018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395195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C2C74DE6-D7AC-4FBD-94BE-AF19F8FB19AD}" type="datetimeFigureOut">
              <a:rPr lang="fr-FR" smtClean="0"/>
              <a:t>13/11/2018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3192760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C2C74DE6-D7AC-4FBD-94BE-AF19F8FB19AD}" type="datetimeFigureOut">
              <a:rPr lang="fr-FR" smtClean="0"/>
              <a:t>13/11/2018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2586446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smtClean="0"/>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C2C74DE6-D7AC-4FBD-94BE-AF19F8FB19AD}" type="datetimeFigureOut">
              <a:rPr lang="fr-FR" smtClean="0"/>
              <a:t>13/11/2018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8E3CD00-A321-45AD-8F0F-9791A5FEF4D2}" type="slidenum">
              <a:rPr lang="fr-FR" smtClean="0"/>
              <a:t>‹N°›</a:t>
            </a:fld>
            <a:endParaRPr lang="fr-FR"/>
          </a:p>
        </p:txBody>
      </p:sp>
    </p:spTree>
    <p:extLst>
      <p:ext uri="{BB962C8B-B14F-4D97-AF65-F5344CB8AC3E}">
        <p14:creationId xmlns:p14="http://schemas.microsoft.com/office/powerpoint/2010/main" val="896692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2C74DE6-D7AC-4FBD-94BE-AF19F8FB19AD}" type="datetimeFigureOut">
              <a:rPr lang="fr-FR" smtClean="0"/>
              <a:t>13/11/2018</a:t>
            </a:fld>
            <a:endParaRPr lang="fr-F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F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8E3CD00-A321-45AD-8F0F-9791A5FEF4D2}" type="slidenum">
              <a:rPr lang="fr-FR" smtClean="0"/>
              <a:t>‹N°›</a:t>
            </a:fld>
            <a:endParaRPr lang="fr-FR"/>
          </a:p>
        </p:txBody>
      </p:sp>
    </p:spTree>
    <p:extLst>
      <p:ext uri="{BB962C8B-B14F-4D97-AF65-F5344CB8AC3E}">
        <p14:creationId xmlns:p14="http://schemas.microsoft.com/office/powerpoint/2010/main" val="361366345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file:///F:\Inspection\Animations\Fractions%20d&#233;cimaux%20C3%2018\V&#233;ro_Nath\Pr&#233;sentiel%201\RESSOURCES%20PRES1\20171218_Travaux%20d&#233;l&#232;ves%20ex%202%20atelier%20d&#233;cimaux.odt" TargetMode="External"/><Relationship Id="rId2" Type="http://schemas.openxmlformats.org/officeDocument/2006/relationships/hyperlink" Target="file:///F:\Inspection\Animations\Fractions%20d&#233;cimaux%20C3%2018\V&#233;ro_Nath\Pr&#233;sentiel%201\RESSOURCES%20PRES1\20171220_Textes%20de%20savoir(1).docx"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FRACTIONS ET DECIMAUX </a:t>
            </a:r>
            <a:endParaRPr lang="fr-FR" dirty="0"/>
          </a:p>
        </p:txBody>
      </p:sp>
    </p:spTree>
    <p:extLst>
      <p:ext uri="{BB962C8B-B14F-4D97-AF65-F5344CB8AC3E}">
        <p14:creationId xmlns:p14="http://schemas.microsoft.com/office/powerpoint/2010/main" val="645206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9674" y="297044"/>
            <a:ext cx="10131425" cy="814251"/>
          </a:xfrm>
        </p:spPr>
        <p:txBody>
          <a:bodyPr/>
          <a:lstStyle/>
          <a:p>
            <a:r>
              <a:rPr lang="fr-FR" b="1" dirty="0" smtClean="0"/>
              <a:t>Apprendre en mathématiques: comment ?</a:t>
            </a:r>
            <a:endParaRPr lang="fr-FR" b="1" dirty="0"/>
          </a:p>
        </p:txBody>
      </p:sp>
      <p:sp>
        <p:nvSpPr>
          <p:cNvPr id="4" name="Rectangle à coins arrondis 3"/>
          <p:cNvSpPr/>
          <p:nvPr/>
        </p:nvSpPr>
        <p:spPr>
          <a:xfrm>
            <a:off x="751110" y="1833124"/>
            <a:ext cx="2455817" cy="653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ACTION</a:t>
            </a:r>
            <a:endParaRPr lang="fr-FR" sz="3200" dirty="0"/>
          </a:p>
        </p:txBody>
      </p:sp>
      <p:sp>
        <p:nvSpPr>
          <p:cNvPr id="5" name="Rectangle 4"/>
          <p:cNvSpPr/>
          <p:nvPr/>
        </p:nvSpPr>
        <p:spPr>
          <a:xfrm>
            <a:off x="6739642" y="3011810"/>
            <a:ext cx="263869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mettre en mots, décrire</a:t>
            </a:r>
            <a:endParaRPr lang="fr-FR" sz="2400" dirty="0"/>
          </a:p>
        </p:txBody>
      </p:sp>
      <p:sp>
        <p:nvSpPr>
          <p:cNvPr id="6" name="Pensées 5"/>
          <p:cNvSpPr/>
          <p:nvPr/>
        </p:nvSpPr>
        <p:spPr>
          <a:xfrm>
            <a:off x="1477488" y="1179518"/>
            <a:ext cx="1371597" cy="619485"/>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rgbClr val="0070C0"/>
                </a:solidFill>
              </a:rPr>
              <a:t>agir</a:t>
            </a:r>
            <a:endParaRPr lang="fr-FR" sz="2800" dirty="0">
              <a:solidFill>
                <a:srgbClr val="0070C0"/>
              </a:solidFill>
            </a:endParaRPr>
          </a:p>
        </p:txBody>
      </p:sp>
      <p:sp>
        <p:nvSpPr>
          <p:cNvPr id="7" name="Rectangle à coins arrondis 6"/>
          <p:cNvSpPr/>
          <p:nvPr/>
        </p:nvSpPr>
        <p:spPr>
          <a:xfrm>
            <a:off x="6739642" y="2401466"/>
            <a:ext cx="3331027" cy="7847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FORMULATION</a:t>
            </a:r>
            <a:endParaRPr lang="fr-FR" sz="3200" dirty="0"/>
          </a:p>
        </p:txBody>
      </p:sp>
      <p:sp>
        <p:nvSpPr>
          <p:cNvPr id="8" name="Rectangle à coins arrondis 7"/>
          <p:cNvSpPr/>
          <p:nvPr/>
        </p:nvSpPr>
        <p:spPr>
          <a:xfrm>
            <a:off x="880146" y="4852433"/>
            <a:ext cx="2455817" cy="771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VALIDATION</a:t>
            </a:r>
            <a:endParaRPr lang="fr-FR" sz="3200" dirty="0"/>
          </a:p>
        </p:txBody>
      </p:sp>
      <p:sp>
        <p:nvSpPr>
          <p:cNvPr id="9" name="Rectangle à coins arrondis 8"/>
          <p:cNvSpPr/>
          <p:nvPr/>
        </p:nvSpPr>
        <p:spPr>
          <a:xfrm>
            <a:off x="6422567" y="4969521"/>
            <a:ext cx="4550232" cy="883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INSTITUTIONNALISATION</a:t>
            </a:r>
            <a:endParaRPr lang="fr-FR" sz="3200" dirty="0"/>
          </a:p>
        </p:txBody>
      </p:sp>
      <p:sp>
        <p:nvSpPr>
          <p:cNvPr id="10" name="Pensées 9"/>
          <p:cNvSpPr/>
          <p:nvPr/>
        </p:nvSpPr>
        <p:spPr>
          <a:xfrm rot="180954">
            <a:off x="9074542" y="1621965"/>
            <a:ext cx="1371597" cy="705875"/>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rgbClr val="0070C0"/>
                </a:solidFill>
              </a:rPr>
              <a:t>dire</a:t>
            </a:r>
            <a:endParaRPr lang="fr-FR" sz="2800" dirty="0">
              <a:solidFill>
                <a:srgbClr val="0070C0"/>
              </a:solidFill>
            </a:endParaRPr>
          </a:p>
        </p:txBody>
      </p:sp>
      <p:sp>
        <p:nvSpPr>
          <p:cNvPr id="11" name="Pensées 10"/>
          <p:cNvSpPr/>
          <p:nvPr/>
        </p:nvSpPr>
        <p:spPr>
          <a:xfrm>
            <a:off x="903510" y="4035874"/>
            <a:ext cx="2090846" cy="733233"/>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rgbClr val="0070C0"/>
                </a:solidFill>
              </a:rPr>
              <a:t>prouver</a:t>
            </a:r>
            <a:endParaRPr lang="fr-FR" sz="2800" dirty="0">
              <a:solidFill>
                <a:srgbClr val="0070C0"/>
              </a:solidFill>
            </a:endParaRPr>
          </a:p>
        </p:txBody>
      </p:sp>
      <p:sp>
        <p:nvSpPr>
          <p:cNvPr id="12" name="Pensées 11"/>
          <p:cNvSpPr/>
          <p:nvPr/>
        </p:nvSpPr>
        <p:spPr>
          <a:xfrm>
            <a:off x="9174487" y="4146173"/>
            <a:ext cx="1798312" cy="751409"/>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rgbClr val="0070C0"/>
                </a:solidFill>
              </a:rPr>
              <a:t>retenir</a:t>
            </a:r>
            <a:endParaRPr lang="fr-FR" sz="2800" dirty="0">
              <a:solidFill>
                <a:srgbClr val="0070C0"/>
              </a:solidFill>
            </a:endParaRPr>
          </a:p>
        </p:txBody>
      </p:sp>
      <p:sp>
        <p:nvSpPr>
          <p:cNvPr id="13" name="Rectangle 12"/>
          <p:cNvSpPr/>
          <p:nvPr/>
        </p:nvSpPr>
        <p:spPr>
          <a:xfrm rot="19494945">
            <a:off x="3326643" y="3460213"/>
            <a:ext cx="2638697" cy="666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mise en commun</a:t>
            </a:r>
            <a:endParaRPr lang="fr-FR" sz="2400" dirty="0"/>
          </a:p>
        </p:txBody>
      </p:sp>
      <p:sp>
        <p:nvSpPr>
          <p:cNvPr id="14" name="Rectangle 13"/>
          <p:cNvSpPr/>
          <p:nvPr/>
        </p:nvSpPr>
        <p:spPr>
          <a:xfrm>
            <a:off x="8334102" y="5805314"/>
            <a:ext cx="263869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s</a:t>
            </a:r>
            <a:r>
              <a:rPr lang="fr-FR" sz="2400" dirty="0" smtClean="0"/>
              <a:t>tabilisation du savoir</a:t>
            </a:r>
            <a:endParaRPr lang="fr-FR" sz="2400" dirty="0"/>
          </a:p>
        </p:txBody>
      </p:sp>
      <p:sp>
        <p:nvSpPr>
          <p:cNvPr id="15" name="Rectangle 14"/>
          <p:cNvSpPr/>
          <p:nvPr/>
        </p:nvSpPr>
        <p:spPr>
          <a:xfrm>
            <a:off x="728851" y="5531988"/>
            <a:ext cx="263869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argumenter, prouver</a:t>
            </a:r>
            <a:endParaRPr lang="fr-FR" sz="2400" dirty="0"/>
          </a:p>
        </p:txBody>
      </p:sp>
      <p:sp>
        <p:nvSpPr>
          <p:cNvPr id="24" name="Flèche droite 23"/>
          <p:cNvSpPr/>
          <p:nvPr/>
        </p:nvSpPr>
        <p:spPr>
          <a:xfrm rot="526637">
            <a:off x="3332585" y="2246204"/>
            <a:ext cx="3125490" cy="25720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5" name="Flèche droite 24"/>
          <p:cNvSpPr/>
          <p:nvPr/>
        </p:nvSpPr>
        <p:spPr>
          <a:xfrm rot="8704514">
            <a:off x="2993541" y="3905646"/>
            <a:ext cx="3821756" cy="27123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droite 25"/>
          <p:cNvSpPr/>
          <p:nvPr/>
        </p:nvSpPr>
        <p:spPr>
          <a:xfrm>
            <a:off x="3706337" y="5315371"/>
            <a:ext cx="2377440" cy="270196"/>
          </a:xfrm>
          <a:prstGeom prst="rightArrow">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7" name="Rectangle 26"/>
          <p:cNvSpPr/>
          <p:nvPr/>
        </p:nvSpPr>
        <p:spPr>
          <a:xfrm>
            <a:off x="773968" y="2415395"/>
            <a:ext cx="263869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expériences </a:t>
            </a:r>
            <a:r>
              <a:rPr lang="fr-FR" sz="2400" dirty="0"/>
              <a:t>et manipulations</a:t>
            </a:r>
          </a:p>
        </p:txBody>
      </p:sp>
      <p:sp>
        <p:nvSpPr>
          <p:cNvPr id="28" name="Rectangle 27"/>
          <p:cNvSpPr/>
          <p:nvPr/>
        </p:nvSpPr>
        <p:spPr>
          <a:xfrm rot="529449">
            <a:off x="3875151" y="1835574"/>
            <a:ext cx="2638697" cy="666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recherche</a:t>
            </a:r>
            <a:endParaRPr lang="fr-FR" sz="2400" dirty="0"/>
          </a:p>
        </p:txBody>
      </p:sp>
      <p:sp>
        <p:nvSpPr>
          <p:cNvPr id="29" name="Rectangle 28"/>
          <p:cNvSpPr/>
          <p:nvPr/>
        </p:nvSpPr>
        <p:spPr>
          <a:xfrm>
            <a:off x="3790374" y="4824845"/>
            <a:ext cx="2638697" cy="666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entraînement</a:t>
            </a:r>
            <a:endParaRPr lang="fr-FR" sz="2400" dirty="0"/>
          </a:p>
        </p:txBody>
      </p:sp>
      <p:sp>
        <p:nvSpPr>
          <p:cNvPr id="30" name="Rectangle 29"/>
          <p:cNvSpPr/>
          <p:nvPr/>
        </p:nvSpPr>
        <p:spPr>
          <a:xfrm>
            <a:off x="1477488" y="6511640"/>
            <a:ext cx="7062652" cy="246221"/>
          </a:xfrm>
          <a:prstGeom prst="rect">
            <a:avLst/>
          </a:prstGeom>
        </p:spPr>
        <p:txBody>
          <a:bodyPr wrap="square">
            <a:spAutoFit/>
          </a:bodyPr>
          <a:lstStyle/>
          <a:p>
            <a:r>
              <a:rPr lang="fr-FR" sz="1000" dirty="0"/>
              <a:t>http://www4.ac-nancy-metz.fr/ien57yutz/IMG/pdf/Conf_Dias_2012_Experimenter_et_manipuler_pour_apprendre_en_maths.pdf</a:t>
            </a:r>
          </a:p>
        </p:txBody>
      </p:sp>
    </p:spTree>
    <p:extLst>
      <p:ext uri="{BB962C8B-B14F-4D97-AF65-F5344CB8AC3E}">
        <p14:creationId xmlns:p14="http://schemas.microsoft.com/office/powerpoint/2010/main" val="3213529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896472"/>
            <a:ext cx="10131425" cy="914400"/>
          </a:xfrm>
        </p:spPr>
        <p:txBody>
          <a:bodyPr>
            <a:normAutofit fontScale="90000"/>
          </a:bodyPr>
          <a:lstStyle/>
          <a:p>
            <a:r>
              <a:rPr lang="fr-FR" b="1" dirty="0" smtClean="0"/>
              <a:t>Les préconisations de la conférence de consensus</a:t>
            </a:r>
            <a:endParaRPr lang="fr-FR" b="1" dirty="0"/>
          </a:p>
        </p:txBody>
      </p:sp>
      <p:sp>
        <p:nvSpPr>
          <p:cNvPr id="3" name="Espace réservé du contenu 2"/>
          <p:cNvSpPr>
            <a:spLocks noGrp="1"/>
          </p:cNvSpPr>
          <p:nvPr>
            <p:ph idx="1"/>
          </p:nvPr>
        </p:nvSpPr>
        <p:spPr>
          <a:xfrm>
            <a:off x="685801" y="1524001"/>
            <a:ext cx="10131425" cy="4267199"/>
          </a:xfrm>
        </p:spPr>
        <p:txBody>
          <a:bodyPr/>
          <a:lstStyle/>
          <a:p>
            <a:pPr marL="0" indent="0">
              <a:buNone/>
            </a:pPr>
            <a:endParaRPr lang="fr-FR" sz="3200" dirty="0"/>
          </a:p>
          <a:p>
            <a:r>
              <a:rPr lang="fr-FR" sz="3200" b="1" dirty="0"/>
              <a:t>R12 – </a:t>
            </a:r>
            <a:r>
              <a:rPr lang="fr-FR" sz="3200" b="1" u="sng" dirty="0"/>
              <a:t>L’étude des fractions précède celle </a:t>
            </a:r>
            <a:r>
              <a:rPr lang="fr-FR" sz="3200" b="1" u="sng" dirty="0" smtClean="0"/>
              <a:t>des </a:t>
            </a:r>
            <a:r>
              <a:rPr lang="fr-FR" sz="3200" b="1" u="sng" dirty="0"/>
              <a:t>nombres décimaux</a:t>
            </a:r>
            <a:r>
              <a:rPr lang="fr-FR" sz="3200" b="1" dirty="0"/>
              <a:t>, </a:t>
            </a:r>
            <a:endParaRPr lang="fr-FR" sz="3200" b="1" dirty="0" smtClean="0"/>
          </a:p>
          <a:p>
            <a:r>
              <a:rPr lang="fr-FR" sz="3200" b="1" dirty="0" smtClean="0"/>
              <a:t>mais </a:t>
            </a:r>
            <a:r>
              <a:rPr lang="fr-FR" sz="3200" b="1" dirty="0"/>
              <a:t>doit se limiter aux fractions simples (demi, tiers, quart…)</a:t>
            </a:r>
            <a:r>
              <a:rPr lang="fr-FR" sz="3200" dirty="0"/>
              <a:t> </a:t>
            </a:r>
            <a:endParaRPr lang="fr-FR" sz="3200" dirty="0" smtClean="0"/>
          </a:p>
          <a:p>
            <a:r>
              <a:rPr lang="fr-FR" sz="3200" dirty="0" smtClean="0"/>
              <a:t>et </a:t>
            </a:r>
            <a:r>
              <a:rPr lang="fr-FR" sz="3200" dirty="0"/>
              <a:t>aux fractions décimales (dixièmes, centièmes…) dans le cas du fractionnement de l’unité. </a:t>
            </a:r>
          </a:p>
          <a:p>
            <a:endParaRPr lang="fr-FR" dirty="0"/>
          </a:p>
        </p:txBody>
      </p:sp>
    </p:spTree>
    <p:extLst>
      <p:ext uri="{BB962C8B-B14F-4D97-AF65-F5344CB8AC3E}">
        <p14:creationId xmlns:p14="http://schemas.microsoft.com/office/powerpoint/2010/main" val="1929423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466166"/>
            <a:ext cx="10131425" cy="914400"/>
          </a:xfrm>
        </p:spPr>
        <p:txBody>
          <a:bodyPr>
            <a:normAutofit fontScale="90000"/>
          </a:bodyPr>
          <a:lstStyle/>
          <a:p>
            <a:r>
              <a:rPr lang="fr-FR" b="1" dirty="0" smtClean="0"/>
              <a:t>Les préconisations de la conférence de consensus</a:t>
            </a:r>
            <a:endParaRPr lang="fr-FR" b="1" dirty="0"/>
          </a:p>
        </p:txBody>
      </p:sp>
      <p:sp>
        <p:nvSpPr>
          <p:cNvPr id="3" name="Espace réservé du contenu 2"/>
          <p:cNvSpPr>
            <a:spLocks noGrp="1"/>
          </p:cNvSpPr>
          <p:nvPr>
            <p:ph idx="1"/>
          </p:nvPr>
        </p:nvSpPr>
        <p:spPr>
          <a:xfrm>
            <a:off x="685801" y="1864660"/>
            <a:ext cx="10131425" cy="4446494"/>
          </a:xfrm>
        </p:spPr>
        <p:txBody>
          <a:bodyPr>
            <a:normAutofit lnSpcReduction="10000"/>
          </a:bodyPr>
          <a:lstStyle/>
          <a:p>
            <a:r>
              <a:rPr lang="fr-FR" dirty="0"/>
              <a:t> </a:t>
            </a:r>
            <a:r>
              <a:rPr lang="fr-FR" sz="2800" b="1" i="1" dirty="0" smtClean="0"/>
              <a:t>Commentaires </a:t>
            </a:r>
            <a:r>
              <a:rPr lang="fr-FR" sz="2800" b="1" i="1" dirty="0"/>
              <a:t>:</a:t>
            </a:r>
            <a:r>
              <a:rPr lang="fr-FR" sz="2800" dirty="0"/>
              <a:t> Des travaux de recherche en didactique et en psychologie des apprentissages montrent l’utilité de </a:t>
            </a:r>
            <a:r>
              <a:rPr lang="fr-FR" sz="2800" b="1" u="sng" dirty="0">
                <a:effectLst>
                  <a:outerShdw blurRad="38100" dist="38100" dir="2700000" algn="tl">
                    <a:srgbClr val="000000">
                      <a:alpha val="43137"/>
                    </a:srgbClr>
                  </a:outerShdw>
                </a:effectLst>
              </a:rPr>
              <a:t>s’appuyer sur les fractions pour donner du sens aux nombres décimaux</a:t>
            </a:r>
            <a:r>
              <a:rPr lang="fr-FR" sz="2800" dirty="0"/>
              <a:t>, mais aussi que le traitement et la compréhension des fractions sont particulièrement difficiles pour les élèves. </a:t>
            </a:r>
            <a:endParaRPr lang="fr-FR" sz="2800" dirty="0" smtClean="0"/>
          </a:p>
          <a:p>
            <a:r>
              <a:rPr lang="fr-FR" sz="2800" dirty="0" smtClean="0"/>
              <a:t>Dès </a:t>
            </a:r>
            <a:r>
              <a:rPr lang="fr-FR" sz="2800" dirty="0"/>
              <a:t>lors, cet apprentissage ne doit pas être trop ambitieux à l’école primaire. Il sera limité à une maîtrise du fractionnement de l’unité en parts égales sur les fractions simples puis sur les fractions décimales (dixième, centième, …) permettant la compréhension de la signification des chiffres dans l’écriture à virgule.</a:t>
            </a:r>
          </a:p>
          <a:p>
            <a:endParaRPr lang="fr-FR" sz="2800" dirty="0"/>
          </a:p>
        </p:txBody>
      </p:sp>
    </p:spTree>
    <p:extLst>
      <p:ext uri="{BB962C8B-B14F-4D97-AF65-F5344CB8AC3E}">
        <p14:creationId xmlns:p14="http://schemas.microsoft.com/office/powerpoint/2010/main" val="1782128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466166"/>
            <a:ext cx="10131425" cy="914400"/>
          </a:xfrm>
        </p:spPr>
        <p:txBody>
          <a:bodyPr>
            <a:normAutofit fontScale="90000"/>
          </a:bodyPr>
          <a:lstStyle/>
          <a:p>
            <a:r>
              <a:rPr lang="fr-FR" b="1" dirty="0" smtClean="0"/>
              <a:t>Les préconisations de la conférence de consensus</a:t>
            </a:r>
            <a:endParaRPr lang="fr-FR" b="1" dirty="0"/>
          </a:p>
        </p:txBody>
      </p:sp>
      <p:sp>
        <p:nvSpPr>
          <p:cNvPr id="3" name="Espace réservé du contenu 2"/>
          <p:cNvSpPr>
            <a:spLocks noGrp="1"/>
          </p:cNvSpPr>
          <p:nvPr>
            <p:ph idx="1"/>
          </p:nvPr>
        </p:nvSpPr>
        <p:spPr>
          <a:xfrm>
            <a:off x="685801" y="1864660"/>
            <a:ext cx="10131425" cy="4446494"/>
          </a:xfrm>
        </p:spPr>
        <p:txBody>
          <a:bodyPr>
            <a:normAutofit/>
          </a:bodyPr>
          <a:lstStyle/>
          <a:p>
            <a:r>
              <a:rPr lang="fr-FR" sz="3200" b="1" dirty="0"/>
              <a:t>R13 - Le système d’écriture des nombres décimaux est un prolongement de celui des nombres entiers. </a:t>
            </a:r>
            <a:endParaRPr lang="fr-FR" sz="3200" b="1" dirty="0" smtClean="0"/>
          </a:p>
          <a:p>
            <a:r>
              <a:rPr lang="fr-FR" sz="3200" b="1" dirty="0" smtClean="0"/>
              <a:t>L’identification </a:t>
            </a:r>
            <a:r>
              <a:rPr lang="fr-FR" sz="3200" b="1" dirty="0"/>
              <a:t>de cette continuité doit être présentée de manière explicite auprès des élèves, tout en attirant l’attention des élèves sur certaines adaptations nécessaires. </a:t>
            </a:r>
          </a:p>
          <a:p>
            <a:endParaRPr lang="fr-FR" sz="2800" dirty="0"/>
          </a:p>
        </p:txBody>
      </p:sp>
    </p:spTree>
    <p:extLst>
      <p:ext uri="{BB962C8B-B14F-4D97-AF65-F5344CB8AC3E}">
        <p14:creationId xmlns:p14="http://schemas.microsoft.com/office/powerpoint/2010/main" val="588762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466166"/>
            <a:ext cx="10131425" cy="914400"/>
          </a:xfrm>
        </p:spPr>
        <p:txBody>
          <a:bodyPr>
            <a:normAutofit fontScale="90000"/>
          </a:bodyPr>
          <a:lstStyle/>
          <a:p>
            <a:r>
              <a:rPr lang="fr-FR" b="1" dirty="0" smtClean="0"/>
              <a:t>Les préconisations de la conférence de consensus</a:t>
            </a:r>
            <a:endParaRPr lang="fr-FR" b="1" dirty="0"/>
          </a:p>
        </p:txBody>
      </p:sp>
      <p:sp>
        <p:nvSpPr>
          <p:cNvPr id="3" name="Espace réservé du contenu 2"/>
          <p:cNvSpPr>
            <a:spLocks noGrp="1"/>
          </p:cNvSpPr>
          <p:nvPr>
            <p:ph idx="1"/>
          </p:nvPr>
        </p:nvSpPr>
        <p:spPr>
          <a:xfrm>
            <a:off x="542365" y="1541930"/>
            <a:ext cx="10131425" cy="4446494"/>
          </a:xfrm>
        </p:spPr>
        <p:txBody>
          <a:bodyPr>
            <a:normAutofit/>
          </a:bodyPr>
          <a:lstStyle/>
          <a:p>
            <a:r>
              <a:rPr lang="fr-FR" sz="3200" b="1" i="1" dirty="0" smtClean="0"/>
              <a:t>Commentaires </a:t>
            </a:r>
            <a:r>
              <a:rPr lang="fr-FR" sz="3200" b="1" i="1" dirty="0"/>
              <a:t>:</a:t>
            </a:r>
            <a:r>
              <a:rPr lang="fr-FR" sz="3200" dirty="0"/>
              <a:t> </a:t>
            </a:r>
            <a:r>
              <a:rPr lang="fr-FR" sz="3200" u="sng" dirty="0">
                <a:effectLst>
                  <a:outerShdw blurRad="38100" dist="38100" dir="2700000" algn="tl">
                    <a:srgbClr val="000000">
                      <a:alpha val="43137"/>
                    </a:srgbClr>
                  </a:outerShdw>
                </a:effectLst>
              </a:rPr>
              <a:t>Les principales erreurs des élèves </a:t>
            </a:r>
            <a:r>
              <a:rPr lang="fr-FR" sz="3200" dirty="0"/>
              <a:t>dans l’apprentissage des nombres décimaux </a:t>
            </a:r>
            <a:r>
              <a:rPr lang="fr-FR" sz="3200" u="sng" dirty="0">
                <a:effectLst>
                  <a:outerShdw blurRad="38100" dist="38100" dir="2700000" algn="tl">
                    <a:srgbClr val="000000">
                      <a:alpha val="43137"/>
                    </a:srgbClr>
                  </a:outerShdw>
                </a:effectLst>
              </a:rPr>
              <a:t>sont dues à l’utilisation de règles valables pour les nombres entiers </a:t>
            </a:r>
            <a:r>
              <a:rPr lang="fr-FR" sz="3200" dirty="0"/>
              <a:t>qui deviennent erronées quand elles sont transférées telles quelles aux nombres décimaux</a:t>
            </a:r>
          </a:p>
        </p:txBody>
      </p:sp>
    </p:spTree>
    <p:extLst>
      <p:ext uri="{BB962C8B-B14F-4D97-AF65-F5344CB8AC3E}">
        <p14:creationId xmlns:p14="http://schemas.microsoft.com/office/powerpoint/2010/main" val="1051626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466166"/>
            <a:ext cx="10131425" cy="914400"/>
          </a:xfrm>
        </p:spPr>
        <p:txBody>
          <a:bodyPr>
            <a:normAutofit fontScale="90000"/>
          </a:bodyPr>
          <a:lstStyle/>
          <a:p>
            <a:r>
              <a:rPr lang="fr-FR" b="1" dirty="0" smtClean="0"/>
              <a:t>Les préconisations de la conférence de consensus</a:t>
            </a:r>
            <a:endParaRPr lang="fr-FR" b="1" dirty="0"/>
          </a:p>
        </p:txBody>
      </p:sp>
      <p:sp>
        <p:nvSpPr>
          <p:cNvPr id="3" name="Espace réservé du contenu 2"/>
          <p:cNvSpPr>
            <a:spLocks noGrp="1"/>
          </p:cNvSpPr>
          <p:nvPr>
            <p:ph idx="1"/>
          </p:nvPr>
        </p:nvSpPr>
        <p:spPr>
          <a:xfrm>
            <a:off x="542365" y="1828801"/>
            <a:ext cx="10131425" cy="4446494"/>
          </a:xfrm>
        </p:spPr>
        <p:txBody>
          <a:bodyPr>
            <a:normAutofit/>
          </a:bodyPr>
          <a:lstStyle/>
          <a:p>
            <a:r>
              <a:rPr lang="fr-FR" b="1" dirty="0">
                <a:solidFill>
                  <a:schemeClr val="bg1"/>
                </a:solidFill>
                <a:effectLst>
                  <a:outerShdw blurRad="38100" dist="38100" dir="2700000" algn="tl">
                    <a:srgbClr val="000000">
                      <a:alpha val="43137"/>
                    </a:srgbClr>
                  </a:outerShdw>
                </a:effectLst>
              </a:rPr>
              <a:t> </a:t>
            </a:r>
            <a:r>
              <a:rPr lang="fr-FR" sz="3200" dirty="0">
                <a:solidFill>
                  <a:schemeClr val="bg1"/>
                </a:solidFill>
              </a:rPr>
              <a:t>Introduction très tôt en CM1 des fractions et des fractions décimales (octobre-novembre) </a:t>
            </a:r>
            <a:r>
              <a:rPr lang="fr-FR" sz="3200" dirty="0" smtClean="0">
                <a:solidFill>
                  <a:schemeClr val="bg1"/>
                </a:solidFill>
              </a:rPr>
              <a:t>.</a:t>
            </a:r>
          </a:p>
          <a:p>
            <a:endParaRPr lang="fr-FR" sz="3200" dirty="0"/>
          </a:p>
          <a:p>
            <a:r>
              <a:rPr lang="fr-FR" sz="3200" dirty="0" smtClean="0"/>
              <a:t> </a:t>
            </a:r>
            <a:r>
              <a:rPr lang="fr-FR" sz="3200" dirty="0">
                <a:solidFill>
                  <a:schemeClr val="bg1"/>
                </a:solidFill>
              </a:rPr>
              <a:t>Introduction de l’écriture à virgule en période 2 avec un maniement en parallèle, tout au long du CM1 des écritures sous forme de fractions décimales et des écritures à virgule.</a:t>
            </a:r>
          </a:p>
          <a:p>
            <a:endParaRPr lang="fr-FR" sz="3200" dirty="0"/>
          </a:p>
        </p:txBody>
      </p:sp>
    </p:spTree>
    <p:extLst>
      <p:ext uri="{BB962C8B-B14F-4D97-AF65-F5344CB8AC3E}">
        <p14:creationId xmlns:p14="http://schemas.microsoft.com/office/powerpoint/2010/main" val="3814946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466166"/>
            <a:ext cx="10131425" cy="914400"/>
          </a:xfrm>
        </p:spPr>
        <p:txBody>
          <a:bodyPr>
            <a:normAutofit fontScale="90000"/>
          </a:bodyPr>
          <a:lstStyle/>
          <a:p>
            <a:r>
              <a:rPr lang="fr-FR" b="1" dirty="0" smtClean="0"/>
              <a:t>Les préconisations de la conférence de consensus</a:t>
            </a:r>
            <a:endParaRPr lang="fr-FR" b="1" dirty="0"/>
          </a:p>
        </p:txBody>
      </p:sp>
      <p:sp>
        <p:nvSpPr>
          <p:cNvPr id="3" name="Espace réservé du contenu 2"/>
          <p:cNvSpPr>
            <a:spLocks noGrp="1"/>
          </p:cNvSpPr>
          <p:nvPr>
            <p:ph idx="1"/>
          </p:nvPr>
        </p:nvSpPr>
        <p:spPr>
          <a:xfrm>
            <a:off x="542365" y="1828801"/>
            <a:ext cx="10131425" cy="4446494"/>
          </a:xfrm>
        </p:spPr>
        <p:txBody>
          <a:bodyPr>
            <a:normAutofit/>
          </a:bodyPr>
          <a:lstStyle/>
          <a:p>
            <a:r>
              <a:rPr lang="fr-FR" sz="3200" dirty="0">
                <a:solidFill>
                  <a:schemeClr val="bg1"/>
                </a:solidFill>
              </a:rPr>
              <a:t>Introduction progressive tout au long du cycle des différentes techniques opératoires en s’appuyant sur le sens (ce que représente chaque chiffre dans le nombre</a:t>
            </a:r>
            <a:r>
              <a:rPr lang="fr-FR" sz="3200" dirty="0" smtClean="0">
                <a:solidFill>
                  <a:schemeClr val="bg1"/>
                </a:solidFill>
              </a:rPr>
              <a:t>).</a:t>
            </a:r>
          </a:p>
          <a:p>
            <a:endParaRPr lang="fr-FR" sz="3200" dirty="0">
              <a:solidFill>
                <a:schemeClr val="bg1"/>
              </a:solidFill>
            </a:endParaRPr>
          </a:p>
          <a:p>
            <a:r>
              <a:rPr lang="fr-FR" sz="3200" dirty="0">
                <a:solidFill>
                  <a:schemeClr val="bg1"/>
                </a:solidFill>
              </a:rPr>
              <a:t>Reprise des décimaux et de l’écriture à virgule dès la période 1 du CM2</a:t>
            </a:r>
          </a:p>
          <a:p>
            <a:endParaRPr lang="fr-FR" sz="3200" dirty="0"/>
          </a:p>
        </p:txBody>
      </p:sp>
    </p:spTree>
    <p:extLst>
      <p:ext uri="{BB962C8B-B14F-4D97-AF65-F5344CB8AC3E}">
        <p14:creationId xmlns:p14="http://schemas.microsoft.com/office/powerpoint/2010/main" val="1281703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701808"/>
            <a:ext cx="10131425" cy="748937"/>
          </a:xfrm>
        </p:spPr>
        <p:txBody>
          <a:bodyPr>
            <a:normAutofit fontScale="90000"/>
          </a:bodyPr>
          <a:lstStyle/>
          <a:p>
            <a:r>
              <a:rPr lang="fr-FR" b="1" u="sng" dirty="0" smtClean="0"/>
              <a:t>ANNEXE 1</a:t>
            </a:r>
            <a:r>
              <a:rPr lang="fr-FR" b="1" dirty="0" smtClean="0"/>
              <a:t>: Découverte </a:t>
            </a:r>
            <a:r>
              <a:rPr lang="fr-FR" b="1" dirty="0"/>
              <a:t>des fractions, en commençant par les fractions simples </a:t>
            </a:r>
          </a:p>
        </p:txBody>
      </p:sp>
      <p:pic>
        <p:nvPicPr>
          <p:cNvPr id="6" name="Espace réservé du contenu 5"/>
          <p:cNvPicPr>
            <a:picLocks noGrp="1" noChangeAspect="1"/>
          </p:cNvPicPr>
          <p:nvPr>
            <p:ph idx="1"/>
          </p:nvPr>
        </p:nvPicPr>
        <p:blipFill rotWithShape="1">
          <a:blip r:embed="rId2"/>
          <a:srcRect l="25182" t="54326" r="41102" b="22599"/>
          <a:stretch/>
        </p:blipFill>
        <p:spPr>
          <a:xfrm>
            <a:off x="685801" y="1936377"/>
            <a:ext cx="10903694" cy="4195482"/>
          </a:xfrm>
          <a:prstGeom prst="rect">
            <a:avLst/>
          </a:prstGeom>
        </p:spPr>
      </p:pic>
    </p:spTree>
    <p:extLst>
      <p:ext uri="{BB962C8B-B14F-4D97-AF65-F5344CB8AC3E}">
        <p14:creationId xmlns:p14="http://schemas.microsoft.com/office/powerpoint/2010/main" val="41765423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2013" y="397437"/>
            <a:ext cx="10131425" cy="1456267"/>
          </a:xfrm>
        </p:spPr>
        <p:txBody>
          <a:bodyPr/>
          <a:lstStyle/>
          <a:p>
            <a:r>
              <a:rPr lang="fr-FR" b="1" dirty="0" smtClean="0"/>
              <a:t>L’écriture fractionnaire: une rupture</a:t>
            </a:r>
            <a:endParaRPr lang="fr-FR" b="1" dirty="0"/>
          </a:p>
        </p:txBody>
      </p:sp>
      <p:sp>
        <p:nvSpPr>
          <p:cNvPr id="4" name="Rectangle à coins arrondis 3"/>
          <p:cNvSpPr/>
          <p:nvPr/>
        </p:nvSpPr>
        <p:spPr>
          <a:xfrm>
            <a:off x="896471" y="1882589"/>
            <a:ext cx="441063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Une nouvelle convention d’écriture</a:t>
            </a:r>
          </a:p>
        </p:txBody>
      </p:sp>
      <p:sp>
        <p:nvSpPr>
          <p:cNvPr id="5" name="Rectangle à coins arrondis 4"/>
          <p:cNvSpPr/>
          <p:nvPr/>
        </p:nvSpPr>
        <p:spPr>
          <a:xfrm>
            <a:off x="1739153" y="3612777"/>
            <a:ext cx="2259106" cy="2877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t>  </a:t>
            </a:r>
            <a:r>
              <a:rPr lang="fr-FR" sz="4800" u="sng" dirty="0" smtClean="0"/>
              <a:t>_1__  </a:t>
            </a:r>
          </a:p>
          <a:p>
            <a:pPr algn="ctr"/>
            <a:r>
              <a:rPr lang="fr-FR" sz="4800" dirty="0"/>
              <a:t>4</a:t>
            </a:r>
          </a:p>
        </p:txBody>
      </p:sp>
      <p:sp>
        <p:nvSpPr>
          <p:cNvPr id="6" name="Rectangle à coins arrondis 5"/>
          <p:cNvSpPr/>
          <p:nvPr/>
        </p:nvSpPr>
        <p:spPr>
          <a:xfrm>
            <a:off x="6382870" y="3487271"/>
            <a:ext cx="349623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NUMERATEUR </a:t>
            </a:r>
            <a:endParaRPr lang="fr-FR" sz="3200" dirty="0">
              <a:solidFill>
                <a:schemeClr val="bg1"/>
              </a:solidFill>
            </a:endParaRPr>
          </a:p>
        </p:txBody>
      </p:sp>
      <p:sp>
        <p:nvSpPr>
          <p:cNvPr id="7" name="Rectangle à coins arrondis 6"/>
          <p:cNvSpPr/>
          <p:nvPr/>
        </p:nvSpPr>
        <p:spPr>
          <a:xfrm>
            <a:off x="6382870" y="5365875"/>
            <a:ext cx="349623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DENOMINATEUR </a:t>
            </a:r>
            <a:endParaRPr lang="fr-FR" sz="3200" dirty="0">
              <a:solidFill>
                <a:schemeClr val="bg1"/>
              </a:solidFill>
            </a:endParaRPr>
          </a:p>
        </p:txBody>
      </p:sp>
      <p:cxnSp>
        <p:nvCxnSpPr>
          <p:cNvPr id="9" name="Connecteur droit avec flèche 8"/>
          <p:cNvCxnSpPr/>
          <p:nvPr/>
        </p:nvCxnSpPr>
        <p:spPr>
          <a:xfrm flipV="1">
            <a:off x="3567953" y="3944471"/>
            <a:ext cx="2581835" cy="68131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Connecteur droit avec flèche 10"/>
          <p:cNvCxnSpPr/>
          <p:nvPr/>
        </p:nvCxnSpPr>
        <p:spPr>
          <a:xfrm>
            <a:off x="3567953" y="5558118"/>
            <a:ext cx="2581835" cy="26495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732782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DES situations de manipulation issues des documents ressources</a:t>
            </a:r>
            <a:endParaRPr lang="fr-FR" b="1" dirty="0"/>
          </a:p>
        </p:txBody>
      </p:sp>
      <p:pic>
        <p:nvPicPr>
          <p:cNvPr id="6" name="Espace réservé du contenu 5"/>
          <p:cNvPicPr>
            <a:picLocks noGrp="1" noChangeAspect="1"/>
          </p:cNvPicPr>
          <p:nvPr>
            <p:ph idx="1"/>
          </p:nvPr>
        </p:nvPicPr>
        <p:blipFill rotWithShape="1">
          <a:blip r:embed="rId3"/>
          <a:srcRect l="20228" t="32206" r="29779" b="16212"/>
          <a:stretch/>
        </p:blipFill>
        <p:spPr>
          <a:xfrm>
            <a:off x="2389748" y="2065867"/>
            <a:ext cx="7287156" cy="4227357"/>
          </a:xfrm>
          <a:prstGeom prst="rect">
            <a:avLst/>
          </a:prstGeom>
        </p:spPr>
      </p:pic>
    </p:spTree>
    <p:extLst>
      <p:ext uri="{BB962C8B-B14F-4D97-AF65-F5344CB8AC3E}">
        <p14:creationId xmlns:p14="http://schemas.microsoft.com/office/powerpoint/2010/main" val="7748883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1977" y="946027"/>
            <a:ext cx="10131425" cy="1456267"/>
          </a:xfrm>
        </p:spPr>
        <p:txBody>
          <a:bodyPr>
            <a:normAutofit fontScale="90000"/>
          </a:bodyPr>
          <a:lstStyle/>
          <a:p>
            <a:r>
              <a:rPr lang="fr-FR" sz="4400" b="1" u="sng" dirty="0" smtClean="0">
                <a:effectLst>
                  <a:outerShdw blurRad="38100" dist="38100" dir="2700000" algn="tl">
                    <a:srgbClr val="000000">
                      <a:alpha val="43137"/>
                    </a:srgbClr>
                  </a:outerShdw>
                </a:effectLst>
              </a:rPr>
              <a:t>ANALYSE DES MANUELS AU CM1</a:t>
            </a:r>
            <a:r>
              <a:rPr lang="fr-FR" sz="4400" b="1" dirty="0" smtClean="0"/>
              <a:t>: nombre et répartition des séances consacrées aux fractions, fractions décimales et nombres décimaux</a:t>
            </a:r>
            <a:endParaRPr lang="fr-FR" sz="4400" b="1" dirty="0"/>
          </a:p>
        </p:txBody>
      </p:sp>
      <p:sp>
        <p:nvSpPr>
          <p:cNvPr id="4" name="Rectangle à coins arrondis 3"/>
          <p:cNvSpPr/>
          <p:nvPr/>
        </p:nvSpPr>
        <p:spPr>
          <a:xfrm>
            <a:off x="1021977" y="3382186"/>
            <a:ext cx="256390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Fractions </a:t>
            </a:r>
          </a:p>
          <a:p>
            <a:pPr algn="ctr"/>
            <a:r>
              <a:rPr lang="fr-FR" sz="2800" dirty="0" smtClean="0"/>
              <a:t>en bleu</a:t>
            </a:r>
            <a:endParaRPr lang="fr-FR" sz="2800" dirty="0"/>
          </a:p>
        </p:txBody>
      </p:sp>
      <p:sp>
        <p:nvSpPr>
          <p:cNvPr id="5" name="Rectangle à coins arrondis 4"/>
          <p:cNvSpPr/>
          <p:nvPr/>
        </p:nvSpPr>
        <p:spPr>
          <a:xfrm>
            <a:off x="2814776" y="4800104"/>
            <a:ext cx="3376799" cy="127298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Fractions décimales  en vert</a:t>
            </a:r>
            <a:endParaRPr lang="fr-FR" sz="2800" dirty="0"/>
          </a:p>
        </p:txBody>
      </p:sp>
      <p:sp>
        <p:nvSpPr>
          <p:cNvPr id="6" name="Rectangle à coins arrondis 5"/>
          <p:cNvSpPr/>
          <p:nvPr/>
        </p:nvSpPr>
        <p:spPr>
          <a:xfrm>
            <a:off x="6905717" y="5210986"/>
            <a:ext cx="3278187" cy="914400"/>
          </a:xfrm>
          <a:prstGeom prst="roundRect">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Nombres décimaux en rose</a:t>
            </a:r>
            <a:endParaRPr lang="fr-FR" sz="2800" dirty="0"/>
          </a:p>
        </p:txBody>
      </p:sp>
    </p:spTree>
    <p:extLst>
      <p:ext uri="{BB962C8B-B14F-4D97-AF65-F5344CB8AC3E}">
        <p14:creationId xmlns:p14="http://schemas.microsoft.com/office/powerpoint/2010/main" val="1184446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9942" y="317748"/>
            <a:ext cx="10131425" cy="1456267"/>
          </a:xfrm>
        </p:spPr>
        <p:txBody>
          <a:bodyPr/>
          <a:lstStyle/>
          <a:p>
            <a:r>
              <a:rPr lang="fr-FR" b="1" dirty="0" smtClean="0"/>
              <a:t>DES situations de manipulation issues des documents ressources</a:t>
            </a:r>
            <a:endParaRPr lang="fr-FR" b="1" dirty="0"/>
          </a:p>
        </p:txBody>
      </p:sp>
      <p:pic>
        <p:nvPicPr>
          <p:cNvPr id="4" name="Espace réservé du contenu 3"/>
          <p:cNvPicPr>
            <a:picLocks noGrp="1" noChangeAspect="1"/>
          </p:cNvPicPr>
          <p:nvPr>
            <p:ph idx="1"/>
          </p:nvPr>
        </p:nvPicPr>
        <p:blipFill rotWithShape="1">
          <a:blip r:embed="rId3"/>
          <a:srcRect l="23501" t="32697" r="36960" b="37336"/>
          <a:stretch/>
        </p:blipFill>
        <p:spPr>
          <a:xfrm>
            <a:off x="363073" y="1774015"/>
            <a:ext cx="6353483" cy="2707341"/>
          </a:xfrm>
          <a:prstGeom prst="rect">
            <a:avLst/>
          </a:prstGeom>
        </p:spPr>
      </p:pic>
      <p:pic>
        <p:nvPicPr>
          <p:cNvPr id="5" name="Image 4"/>
          <p:cNvPicPr>
            <a:picLocks noChangeAspect="1"/>
          </p:cNvPicPr>
          <p:nvPr/>
        </p:nvPicPr>
        <p:blipFill rotWithShape="1">
          <a:blip r:embed="rId4"/>
          <a:srcRect l="27952" t="38419" r="37598" b="30208"/>
          <a:stretch/>
        </p:blipFill>
        <p:spPr>
          <a:xfrm>
            <a:off x="6956612" y="4166795"/>
            <a:ext cx="4888563" cy="2502945"/>
          </a:xfrm>
          <a:prstGeom prst="rect">
            <a:avLst/>
          </a:prstGeom>
        </p:spPr>
      </p:pic>
    </p:spTree>
    <p:extLst>
      <p:ext uri="{BB962C8B-B14F-4D97-AF65-F5344CB8AC3E}">
        <p14:creationId xmlns:p14="http://schemas.microsoft.com/office/powerpoint/2010/main" val="39011509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233082"/>
            <a:ext cx="10131425" cy="986117"/>
          </a:xfrm>
        </p:spPr>
        <p:txBody>
          <a:bodyPr/>
          <a:lstStyle/>
          <a:p>
            <a:r>
              <a:rPr lang="fr-FR" b="1" dirty="0" smtClean="0"/>
              <a:t>La carte d’identité d’un nombre   </a:t>
            </a:r>
            <a:endParaRPr lang="fr-FR" b="1" dirty="0"/>
          </a:p>
        </p:txBody>
      </p:sp>
      <p:pic>
        <p:nvPicPr>
          <p:cNvPr id="4" name="Espace réservé du contenu 3"/>
          <p:cNvPicPr>
            <a:picLocks noGrp="1" noChangeAspect="1"/>
          </p:cNvPicPr>
          <p:nvPr>
            <p:ph idx="1"/>
          </p:nvPr>
        </p:nvPicPr>
        <p:blipFill rotWithShape="1">
          <a:blip r:embed="rId3"/>
          <a:srcRect l="19677" t="19924" r="28673" b="7369"/>
          <a:stretch/>
        </p:blipFill>
        <p:spPr>
          <a:xfrm>
            <a:off x="2653553" y="1024326"/>
            <a:ext cx="7189694" cy="5690239"/>
          </a:xfrm>
          <a:prstGeom prst="rect">
            <a:avLst/>
          </a:prstGeom>
        </p:spPr>
      </p:pic>
    </p:spTree>
    <p:extLst>
      <p:ext uri="{BB962C8B-B14F-4D97-AF65-F5344CB8AC3E}">
        <p14:creationId xmlns:p14="http://schemas.microsoft.com/office/powerpoint/2010/main" val="27050813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394447"/>
            <a:ext cx="10131425" cy="932329"/>
          </a:xfrm>
        </p:spPr>
        <p:txBody>
          <a:bodyPr/>
          <a:lstStyle/>
          <a:p>
            <a:r>
              <a:rPr lang="fr-FR" b="1" dirty="0" smtClean="0"/>
              <a:t>Les points de vigilance</a:t>
            </a:r>
            <a:endParaRPr lang="fr-FR" b="1" dirty="0"/>
          </a:p>
        </p:txBody>
      </p:sp>
      <p:pic>
        <p:nvPicPr>
          <p:cNvPr id="4" name="Espace réservé du contenu 3"/>
          <p:cNvPicPr>
            <a:picLocks noGrp="1" noChangeAspect="1"/>
          </p:cNvPicPr>
          <p:nvPr>
            <p:ph idx="1"/>
          </p:nvPr>
        </p:nvPicPr>
        <p:blipFill rotWithShape="1">
          <a:blip r:embed="rId2"/>
          <a:srcRect l="10169" t="35047" r="33612" b="20939"/>
          <a:stretch/>
        </p:blipFill>
        <p:spPr>
          <a:xfrm>
            <a:off x="685801" y="1326776"/>
            <a:ext cx="9816609" cy="4320990"/>
          </a:xfrm>
          <a:prstGeom prst="rect">
            <a:avLst/>
          </a:prstGeom>
        </p:spPr>
      </p:pic>
      <p:sp>
        <p:nvSpPr>
          <p:cNvPr id="5" name="Rectangle 4"/>
          <p:cNvSpPr/>
          <p:nvPr/>
        </p:nvSpPr>
        <p:spPr>
          <a:xfrm>
            <a:off x="878540" y="5975030"/>
            <a:ext cx="8695765" cy="276999"/>
          </a:xfrm>
          <a:prstGeom prst="rect">
            <a:avLst/>
          </a:prstGeom>
        </p:spPr>
        <p:txBody>
          <a:bodyPr wrap="square">
            <a:spAutoFit/>
          </a:bodyPr>
          <a:lstStyle/>
          <a:p>
            <a:r>
              <a:rPr lang="fr-FR" sz="1200" dirty="0"/>
              <a:t>http://www.ac-grenoble.fr/ien.g1/IMG/pdf/Formation_Fractions_Decimaux_27_03.pdf</a:t>
            </a:r>
          </a:p>
        </p:txBody>
      </p:sp>
    </p:spTree>
    <p:extLst>
      <p:ext uri="{BB962C8B-B14F-4D97-AF65-F5344CB8AC3E}">
        <p14:creationId xmlns:p14="http://schemas.microsoft.com/office/powerpoint/2010/main" val="23931270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609601"/>
            <a:ext cx="10131425" cy="800100"/>
          </a:xfrm>
        </p:spPr>
        <p:txBody>
          <a:bodyPr/>
          <a:lstStyle/>
          <a:p>
            <a:r>
              <a:rPr lang="fr-FR" b="1" dirty="0" smtClean="0"/>
              <a:t>Repérage sur une demi-droite graduée</a:t>
            </a:r>
            <a:endParaRPr lang="fr-FR" b="1" dirty="0"/>
          </a:p>
        </p:txBody>
      </p:sp>
      <p:pic>
        <p:nvPicPr>
          <p:cNvPr id="4" name="Espace réservé du contenu 3"/>
          <p:cNvPicPr>
            <a:picLocks noGrp="1" noChangeAspect="1"/>
          </p:cNvPicPr>
          <p:nvPr>
            <p:ph idx="1"/>
          </p:nvPr>
        </p:nvPicPr>
        <p:blipFill rotWithShape="1">
          <a:blip r:embed="rId3"/>
          <a:srcRect l="22145" t="39452" r="24151" b="30796"/>
          <a:stretch/>
        </p:blipFill>
        <p:spPr>
          <a:xfrm>
            <a:off x="952499" y="2057400"/>
            <a:ext cx="10519611" cy="3276600"/>
          </a:xfrm>
          <a:prstGeom prst="rect">
            <a:avLst/>
          </a:prstGeom>
        </p:spPr>
      </p:pic>
    </p:spTree>
    <p:extLst>
      <p:ext uri="{BB962C8B-B14F-4D97-AF65-F5344CB8AC3E}">
        <p14:creationId xmlns:p14="http://schemas.microsoft.com/office/powerpoint/2010/main" val="22356359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1" y="381001"/>
            <a:ext cx="10131425" cy="838200"/>
          </a:xfrm>
        </p:spPr>
        <p:txBody>
          <a:bodyPr/>
          <a:lstStyle/>
          <a:p>
            <a:r>
              <a:rPr lang="fr-FR" b="1" u="sng" dirty="0"/>
              <a:t>ANNEXE </a:t>
            </a:r>
            <a:r>
              <a:rPr lang="fr-FR" b="1" u="sng" dirty="0" smtClean="0"/>
              <a:t>5</a:t>
            </a:r>
            <a:r>
              <a:rPr lang="fr-FR" b="1" dirty="0" smtClean="0"/>
              <a:t>: le guide-âne</a:t>
            </a:r>
            <a:endParaRPr lang="fr-FR" dirty="0"/>
          </a:p>
        </p:txBody>
      </p:sp>
      <p:pic>
        <p:nvPicPr>
          <p:cNvPr id="4" name="Espace réservé du contenu 3"/>
          <p:cNvPicPr>
            <a:picLocks noGrp="1" noChangeAspect="1"/>
          </p:cNvPicPr>
          <p:nvPr>
            <p:ph idx="1"/>
          </p:nvPr>
        </p:nvPicPr>
        <p:blipFill rotWithShape="1">
          <a:blip r:embed="rId3"/>
          <a:srcRect l="23613" t="37364" r="32074" b="22445"/>
          <a:stretch/>
        </p:blipFill>
        <p:spPr>
          <a:xfrm>
            <a:off x="1733549" y="1771649"/>
            <a:ext cx="8704367" cy="4438651"/>
          </a:xfrm>
          <a:prstGeom prst="rect">
            <a:avLst/>
          </a:prstGeom>
        </p:spPr>
      </p:pic>
    </p:spTree>
    <p:extLst>
      <p:ext uri="{BB962C8B-B14F-4D97-AF65-F5344CB8AC3E}">
        <p14:creationId xmlns:p14="http://schemas.microsoft.com/office/powerpoint/2010/main" val="34603713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376518"/>
            <a:ext cx="10131425" cy="1456267"/>
          </a:xfrm>
        </p:spPr>
        <p:txBody>
          <a:bodyPr/>
          <a:lstStyle/>
          <a:p>
            <a:r>
              <a:rPr lang="fr-FR" b="1" dirty="0" smtClean="0"/>
              <a:t>Les fractions simples en séance de calcul mental</a:t>
            </a:r>
            <a:endParaRPr lang="fr-FR" b="1" dirty="0"/>
          </a:p>
        </p:txBody>
      </p:sp>
      <p:sp>
        <p:nvSpPr>
          <p:cNvPr id="3" name="Espace réservé du contenu 2"/>
          <p:cNvSpPr>
            <a:spLocks noGrp="1"/>
          </p:cNvSpPr>
          <p:nvPr>
            <p:ph idx="1"/>
          </p:nvPr>
        </p:nvSpPr>
        <p:spPr>
          <a:xfrm>
            <a:off x="685801" y="2142067"/>
            <a:ext cx="10717305" cy="4115298"/>
          </a:xfrm>
        </p:spPr>
        <p:txBody>
          <a:bodyPr>
            <a:noAutofit/>
          </a:bodyPr>
          <a:lstStyle/>
          <a:p>
            <a:r>
              <a:rPr lang="fr-FR" sz="2800" dirty="0" smtClean="0"/>
              <a:t>On </a:t>
            </a:r>
            <a:r>
              <a:rPr lang="fr-FR" sz="2800" dirty="0"/>
              <a:t>peut par exemple demander aux élèves d’exprimer sans utiliser de fraction ce que sont « deux tiers de douze </a:t>
            </a:r>
            <a:r>
              <a:rPr lang="fr-FR" sz="2800" dirty="0" err="1"/>
              <a:t>oeufs</a:t>
            </a:r>
            <a:r>
              <a:rPr lang="fr-FR" sz="2800" dirty="0"/>
              <a:t> » : </a:t>
            </a:r>
            <a:endParaRPr lang="fr-FR" sz="2800" dirty="0" smtClean="0"/>
          </a:p>
          <a:p>
            <a:r>
              <a:rPr lang="fr-FR" sz="2800" dirty="0" smtClean="0"/>
              <a:t>un </a:t>
            </a:r>
            <a:r>
              <a:rPr lang="fr-FR" sz="2800" dirty="0"/>
              <a:t>tiers de douze </a:t>
            </a:r>
            <a:r>
              <a:rPr lang="fr-FR" sz="2800" dirty="0" err="1"/>
              <a:t>oeufs</a:t>
            </a:r>
            <a:r>
              <a:rPr lang="fr-FR" sz="2800" dirty="0"/>
              <a:t> c’est quatre </a:t>
            </a:r>
            <a:r>
              <a:rPr lang="fr-FR" sz="2800" dirty="0" err="1"/>
              <a:t>oeufs</a:t>
            </a:r>
            <a:r>
              <a:rPr lang="fr-FR" sz="2800" dirty="0"/>
              <a:t>, donc deux tiers de douze </a:t>
            </a:r>
            <a:r>
              <a:rPr lang="fr-FR" sz="2800" dirty="0" err="1"/>
              <a:t>oeufs</a:t>
            </a:r>
            <a:r>
              <a:rPr lang="fr-FR" sz="2800" dirty="0"/>
              <a:t> c’est huit </a:t>
            </a:r>
            <a:r>
              <a:rPr lang="fr-FR" sz="2800" dirty="0" err="1"/>
              <a:t>oeufs</a:t>
            </a:r>
            <a:r>
              <a:rPr lang="fr-FR" sz="2800" dirty="0"/>
              <a:t>, </a:t>
            </a:r>
            <a:endParaRPr lang="fr-FR" sz="2800" dirty="0" smtClean="0"/>
          </a:p>
          <a:p>
            <a:r>
              <a:rPr lang="fr-FR" sz="2800" dirty="0" smtClean="0"/>
              <a:t>ou </a:t>
            </a:r>
            <a:r>
              <a:rPr lang="fr-FR" sz="2800" dirty="0"/>
              <a:t>encore « trois quarts de cent euros </a:t>
            </a:r>
            <a:r>
              <a:rPr lang="fr-FR" sz="2800" dirty="0" smtClean="0"/>
              <a:t>», </a:t>
            </a:r>
          </a:p>
          <a:p>
            <a:r>
              <a:rPr lang="fr-FR" sz="2800" dirty="0" smtClean="0"/>
              <a:t>« </a:t>
            </a:r>
            <a:r>
              <a:rPr lang="fr-FR" sz="2800" dirty="0"/>
              <a:t>trois cinquièmes de cinquante mètres », </a:t>
            </a:r>
            <a:endParaRPr lang="fr-FR" sz="2800" dirty="0" smtClean="0"/>
          </a:p>
          <a:p>
            <a:r>
              <a:rPr lang="fr-FR" sz="2800" dirty="0" smtClean="0"/>
              <a:t>« </a:t>
            </a:r>
            <a:r>
              <a:rPr lang="fr-FR" sz="2800" dirty="0"/>
              <a:t>sept quarts d’heure », </a:t>
            </a:r>
            <a:endParaRPr lang="fr-FR" sz="2800" dirty="0" smtClean="0"/>
          </a:p>
          <a:p>
            <a:r>
              <a:rPr lang="fr-FR" sz="2800" dirty="0" smtClean="0"/>
              <a:t>« </a:t>
            </a:r>
            <a:r>
              <a:rPr lang="fr-FR" sz="2800" dirty="0"/>
              <a:t>vingt-quatre dixièmes de mètre », etc. </a:t>
            </a:r>
          </a:p>
        </p:txBody>
      </p:sp>
    </p:spTree>
    <p:extLst>
      <p:ext uri="{BB962C8B-B14F-4D97-AF65-F5344CB8AC3E}">
        <p14:creationId xmlns:p14="http://schemas.microsoft.com/office/powerpoint/2010/main" val="79572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701808"/>
            <a:ext cx="10394575" cy="748937"/>
          </a:xfrm>
        </p:spPr>
        <p:txBody>
          <a:bodyPr>
            <a:normAutofit fontScale="90000"/>
          </a:bodyPr>
          <a:lstStyle/>
          <a:p>
            <a:r>
              <a:rPr lang="fr-FR" b="1" u="sng" dirty="0" smtClean="0"/>
              <a:t>ANNEXE 2</a:t>
            </a:r>
            <a:r>
              <a:rPr lang="fr-FR" b="1" dirty="0" smtClean="0"/>
              <a:t>: De la fraction simple à la fraction décimale</a:t>
            </a:r>
            <a:endParaRPr lang="fr-FR" b="1" dirty="0"/>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rotWithShape="1">
          <a:blip r:embed="rId2"/>
          <a:srcRect l="8109" t="33402" r="31534" b="23100"/>
          <a:stretch/>
        </p:blipFill>
        <p:spPr>
          <a:xfrm>
            <a:off x="723901" y="1685366"/>
            <a:ext cx="10596558" cy="4293596"/>
          </a:xfrm>
          <a:prstGeom prst="rect">
            <a:avLst/>
          </a:prstGeom>
        </p:spPr>
      </p:pic>
    </p:spTree>
    <p:extLst>
      <p:ext uri="{BB962C8B-B14F-4D97-AF65-F5344CB8AC3E}">
        <p14:creationId xmlns:p14="http://schemas.microsoft.com/office/powerpoint/2010/main" val="4205132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268941"/>
            <a:ext cx="10131425" cy="788894"/>
          </a:xfrm>
        </p:spPr>
        <p:txBody>
          <a:bodyPr/>
          <a:lstStyle/>
          <a:p>
            <a:r>
              <a:rPr lang="fr-FR" dirty="0" smtClean="0"/>
              <a:t>Situation 1: documents ressources</a:t>
            </a:r>
            <a:endParaRPr lang="fr-FR" dirty="0"/>
          </a:p>
        </p:txBody>
      </p:sp>
      <p:pic>
        <p:nvPicPr>
          <p:cNvPr id="4" name="Espace réservé du contenu 3"/>
          <p:cNvPicPr>
            <a:picLocks noGrp="1" noChangeAspect="1"/>
          </p:cNvPicPr>
          <p:nvPr>
            <p:ph idx="1"/>
          </p:nvPr>
        </p:nvPicPr>
        <p:blipFill rotWithShape="1">
          <a:blip r:embed="rId3"/>
          <a:srcRect l="9458" t="38101" r="33921" b="23089"/>
          <a:stretch/>
        </p:blipFill>
        <p:spPr>
          <a:xfrm>
            <a:off x="1325987" y="2639608"/>
            <a:ext cx="9491239" cy="3657601"/>
          </a:xfrm>
          <a:prstGeom prst="rect">
            <a:avLst/>
          </a:prstGeom>
        </p:spPr>
      </p:pic>
      <p:sp>
        <p:nvSpPr>
          <p:cNvPr id="5" name="Rectangle 4"/>
          <p:cNvSpPr/>
          <p:nvPr/>
        </p:nvSpPr>
        <p:spPr>
          <a:xfrm>
            <a:off x="919536" y="1093694"/>
            <a:ext cx="10591146" cy="1200329"/>
          </a:xfrm>
          <a:prstGeom prst="rect">
            <a:avLst/>
          </a:prstGeom>
        </p:spPr>
        <p:txBody>
          <a:bodyPr wrap="square">
            <a:spAutoFit/>
          </a:bodyPr>
          <a:lstStyle/>
          <a:p>
            <a:r>
              <a:rPr lang="fr-FR" b="1" dirty="0">
                <a:solidFill>
                  <a:srgbClr val="000000"/>
                </a:solidFill>
                <a:latin typeface="Arial" panose="020B0604020202020204" pitchFamily="34" charset="0"/>
              </a:rPr>
              <a:t>CONSIGNE DONNÉE AUX ÉLÈVES </a:t>
            </a:r>
            <a:endParaRPr lang="fr-FR" dirty="0">
              <a:solidFill>
                <a:srgbClr val="000000"/>
              </a:solidFill>
              <a:latin typeface="Arial" panose="020B0604020202020204" pitchFamily="34" charset="0"/>
            </a:endParaRPr>
          </a:p>
          <a:p>
            <a:r>
              <a:rPr lang="fr-FR" dirty="0">
                <a:solidFill>
                  <a:srgbClr val="000000"/>
                </a:solidFill>
                <a:latin typeface="Arial" panose="020B0604020202020204" pitchFamily="34" charset="0"/>
              </a:rPr>
              <a:t>L’unité choisie est la longueur de la règle en bois. Vous devez mesurer la longueur de la bande de papier à l’aide cette unité. Vous pouvez donner plusieurs réponses. Lorsque vous vous êtes mis d’accord, écrivez vos réponses sur l’affiche. </a:t>
            </a:r>
            <a:endParaRPr lang="fr-FR" dirty="0"/>
          </a:p>
        </p:txBody>
      </p:sp>
    </p:spTree>
    <p:extLst>
      <p:ext uri="{BB962C8B-B14F-4D97-AF65-F5344CB8AC3E}">
        <p14:creationId xmlns:p14="http://schemas.microsoft.com/office/powerpoint/2010/main" val="29144421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268941"/>
            <a:ext cx="10131425" cy="788894"/>
          </a:xfrm>
        </p:spPr>
        <p:txBody>
          <a:bodyPr/>
          <a:lstStyle/>
          <a:p>
            <a:r>
              <a:rPr lang="fr-FR" dirty="0" smtClean="0"/>
              <a:t>Situation 2: documents ressources</a:t>
            </a:r>
            <a:endParaRPr lang="fr-FR" dirty="0"/>
          </a:p>
        </p:txBody>
      </p:sp>
      <p:pic>
        <p:nvPicPr>
          <p:cNvPr id="6" name="Espace réservé du contenu 5"/>
          <p:cNvPicPr>
            <a:picLocks noGrp="1" noChangeAspect="1"/>
          </p:cNvPicPr>
          <p:nvPr>
            <p:ph idx="1"/>
          </p:nvPr>
        </p:nvPicPr>
        <p:blipFill rotWithShape="1">
          <a:blip r:embed="rId3"/>
          <a:srcRect l="7800" t="18450" r="30883" b="29967"/>
          <a:stretch/>
        </p:blipFill>
        <p:spPr>
          <a:xfrm>
            <a:off x="1114191" y="1278360"/>
            <a:ext cx="10201836" cy="4825190"/>
          </a:xfrm>
          <a:prstGeom prst="rect">
            <a:avLst/>
          </a:prstGeom>
        </p:spPr>
      </p:pic>
    </p:spTree>
    <p:extLst>
      <p:ext uri="{BB962C8B-B14F-4D97-AF65-F5344CB8AC3E}">
        <p14:creationId xmlns:p14="http://schemas.microsoft.com/office/powerpoint/2010/main" val="20320374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3"/>
          <a:srcRect l="8353" t="63155" r="31988" b="18177"/>
          <a:stretch/>
        </p:blipFill>
        <p:spPr>
          <a:xfrm>
            <a:off x="788893" y="502021"/>
            <a:ext cx="10293367" cy="1810871"/>
          </a:xfrm>
          <a:prstGeom prst="rect">
            <a:avLst/>
          </a:prstGeom>
        </p:spPr>
      </p:pic>
      <p:pic>
        <p:nvPicPr>
          <p:cNvPr id="5" name="Image 4"/>
          <p:cNvPicPr>
            <a:picLocks noChangeAspect="1"/>
          </p:cNvPicPr>
          <p:nvPr/>
        </p:nvPicPr>
        <p:blipFill rotWithShape="1">
          <a:blip r:embed="rId4"/>
          <a:srcRect l="9762" t="46998" r="38839" b="28493"/>
          <a:stretch/>
        </p:blipFill>
        <p:spPr>
          <a:xfrm>
            <a:off x="788893" y="3083859"/>
            <a:ext cx="10299016" cy="2761130"/>
          </a:xfrm>
          <a:prstGeom prst="rect">
            <a:avLst/>
          </a:prstGeom>
        </p:spPr>
      </p:pic>
    </p:spTree>
    <p:extLst>
      <p:ext uri="{BB962C8B-B14F-4D97-AF65-F5344CB8AC3E}">
        <p14:creationId xmlns:p14="http://schemas.microsoft.com/office/powerpoint/2010/main" val="37949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253223361"/>
              </p:ext>
            </p:extLst>
          </p:nvPr>
        </p:nvGraphicFramePr>
        <p:xfrm>
          <a:off x="753037" y="573743"/>
          <a:ext cx="10058400" cy="5731914"/>
        </p:xfrm>
        <a:graphic>
          <a:graphicData uri="http://schemas.openxmlformats.org/drawingml/2006/table">
            <a:tbl>
              <a:tblPr/>
              <a:tblGrid>
                <a:gridCol w="4640405">
                  <a:extLst>
                    <a:ext uri="{9D8B030D-6E8A-4147-A177-3AD203B41FA5}">
                      <a16:colId xmlns:a16="http://schemas.microsoft.com/office/drawing/2014/main" val="20000"/>
                    </a:ext>
                  </a:extLst>
                </a:gridCol>
                <a:gridCol w="1083023">
                  <a:extLst>
                    <a:ext uri="{9D8B030D-6E8A-4147-A177-3AD203B41FA5}">
                      <a16:colId xmlns:a16="http://schemas.microsoft.com/office/drawing/2014/main" val="20001"/>
                    </a:ext>
                  </a:extLst>
                </a:gridCol>
                <a:gridCol w="1083743">
                  <a:extLst>
                    <a:ext uri="{9D8B030D-6E8A-4147-A177-3AD203B41FA5}">
                      <a16:colId xmlns:a16="http://schemas.microsoft.com/office/drawing/2014/main" val="20002"/>
                    </a:ext>
                  </a:extLst>
                </a:gridCol>
                <a:gridCol w="1083743">
                  <a:extLst>
                    <a:ext uri="{9D8B030D-6E8A-4147-A177-3AD203B41FA5}">
                      <a16:colId xmlns:a16="http://schemas.microsoft.com/office/drawing/2014/main" val="20003"/>
                    </a:ext>
                  </a:extLst>
                </a:gridCol>
                <a:gridCol w="1083743">
                  <a:extLst>
                    <a:ext uri="{9D8B030D-6E8A-4147-A177-3AD203B41FA5}">
                      <a16:colId xmlns:a16="http://schemas.microsoft.com/office/drawing/2014/main" val="20004"/>
                    </a:ext>
                  </a:extLst>
                </a:gridCol>
                <a:gridCol w="1083743">
                  <a:extLst>
                    <a:ext uri="{9D8B030D-6E8A-4147-A177-3AD203B41FA5}">
                      <a16:colId xmlns:a16="http://schemas.microsoft.com/office/drawing/2014/main" val="20005"/>
                    </a:ext>
                  </a:extLst>
                </a:gridCol>
              </a:tblGrid>
              <a:tr h="689460">
                <a:tc>
                  <a:txBody>
                    <a:bodyPr/>
                    <a:lstStyle/>
                    <a:p>
                      <a:pPr algn="ctr">
                        <a:lnSpc>
                          <a:spcPct val="115000"/>
                        </a:lnSpc>
                        <a:spcAft>
                          <a:spcPts val="0"/>
                        </a:spcAft>
                      </a:pPr>
                      <a:r>
                        <a:rPr lang="fr-FR" sz="2400" b="1" dirty="0">
                          <a:latin typeface="Arial" pitchFamily="34" charset="0"/>
                          <a:ea typeface="Calibri"/>
                          <a:cs typeface="Arial" pitchFamily="34" charset="0"/>
                        </a:rPr>
                        <a:t>Manuels</a:t>
                      </a:r>
                      <a:endParaRPr lang="fr-FR" sz="2400" dirty="0">
                        <a:latin typeface="Arial" pitchFamily="34" charset="0"/>
                        <a:ea typeface="Calibri"/>
                        <a:cs typeface="Arial" pitchFamily="34" charset="0"/>
                      </a:endParaRPr>
                    </a:p>
                  </a:txBody>
                  <a:tcPr marL="47040" marR="47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000" b="1" dirty="0">
                          <a:latin typeface="Arial" pitchFamily="34" charset="0"/>
                          <a:ea typeface="Calibri"/>
                          <a:cs typeface="Arial" pitchFamily="34" charset="0"/>
                        </a:rPr>
                        <a:t>Période 1</a:t>
                      </a:r>
                      <a:endParaRPr lang="fr-FR" sz="2000" dirty="0">
                        <a:latin typeface="Arial" pitchFamily="34" charset="0"/>
                        <a:ea typeface="Calibri"/>
                        <a:cs typeface="Arial" pitchFamily="34" charset="0"/>
                      </a:endParaRPr>
                    </a:p>
                  </a:txBody>
                  <a:tcPr marL="47040" marR="47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000" b="1" dirty="0">
                          <a:latin typeface="Arial" pitchFamily="34" charset="0"/>
                          <a:ea typeface="Calibri"/>
                          <a:cs typeface="Arial" pitchFamily="34" charset="0"/>
                        </a:rPr>
                        <a:t>Période 2</a:t>
                      </a:r>
                      <a:endParaRPr lang="fr-FR" sz="2000" dirty="0">
                        <a:latin typeface="Arial" pitchFamily="34" charset="0"/>
                        <a:ea typeface="Calibri"/>
                        <a:cs typeface="Arial" pitchFamily="34" charset="0"/>
                      </a:endParaRPr>
                    </a:p>
                  </a:txBody>
                  <a:tcPr marL="47040" marR="47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000" b="1" dirty="0">
                          <a:latin typeface="Arial" pitchFamily="34" charset="0"/>
                          <a:ea typeface="Calibri"/>
                          <a:cs typeface="Arial" pitchFamily="34" charset="0"/>
                        </a:rPr>
                        <a:t>Période 3</a:t>
                      </a:r>
                      <a:endParaRPr lang="fr-FR" sz="2000" dirty="0">
                        <a:latin typeface="Arial" pitchFamily="34" charset="0"/>
                        <a:ea typeface="Calibri"/>
                        <a:cs typeface="Arial" pitchFamily="34" charset="0"/>
                      </a:endParaRPr>
                    </a:p>
                  </a:txBody>
                  <a:tcPr marL="47040" marR="47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000" b="1" dirty="0">
                          <a:latin typeface="Arial" pitchFamily="34" charset="0"/>
                          <a:ea typeface="Calibri"/>
                          <a:cs typeface="Arial" pitchFamily="34" charset="0"/>
                        </a:rPr>
                        <a:t>Période 4</a:t>
                      </a:r>
                      <a:endParaRPr lang="fr-FR" sz="2000" dirty="0">
                        <a:latin typeface="Arial" pitchFamily="34" charset="0"/>
                        <a:ea typeface="Calibri"/>
                        <a:cs typeface="Arial" pitchFamily="34" charset="0"/>
                      </a:endParaRPr>
                    </a:p>
                  </a:txBody>
                  <a:tcPr marL="47040" marR="47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000" b="1" dirty="0">
                          <a:latin typeface="Arial" pitchFamily="34" charset="0"/>
                          <a:ea typeface="Calibri"/>
                          <a:cs typeface="Arial" pitchFamily="34" charset="0"/>
                        </a:rPr>
                        <a:t>Période 5</a:t>
                      </a:r>
                      <a:endParaRPr lang="fr-FR" sz="2000" dirty="0">
                        <a:latin typeface="Arial" pitchFamily="34" charset="0"/>
                        <a:ea typeface="Calibri"/>
                        <a:cs typeface="Arial" pitchFamily="34" charset="0"/>
                      </a:endParaRPr>
                    </a:p>
                  </a:txBody>
                  <a:tcPr marL="47040" marR="47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75422">
                <a:tc>
                  <a:txBody>
                    <a:bodyPr/>
                    <a:lstStyle/>
                    <a:p>
                      <a:pPr>
                        <a:lnSpc>
                          <a:spcPct val="115000"/>
                        </a:lnSpc>
                        <a:spcAft>
                          <a:spcPts val="0"/>
                        </a:spcAft>
                      </a:pPr>
                      <a:r>
                        <a:rPr lang="fr-FR" sz="2400" dirty="0">
                          <a:latin typeface="Arial" pitchFamily="34" charset="0"/>
                          <a:ea typeface="Calibri"/>
                          <a:cs typeface="Arial" pitchFamily="34" charset="0"/>
                        </a:rPr>
                        <a:t>Au rythme des maths (Bordas-2016)</a:t>
                      </a: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16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16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dirty="0">
                          <a:highlight>
                            <a:srgbClr val="00FFFF"/>
                          </a:highlight>
                          <a:latin typeface="Arial" pitchFamily="34" charset="0"/>
                          <a:ea typeface="Calibri"/>
                          <a:cs typeface="Arial" pitchFamily="34" charset="0"/>
                        </a:rPr>
                        <a:t>3</a:t>
                      </a:r>
                      <a:endParaRPr lang="fr-FR" sz="24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dirty="0">
                          <a:highlight>
                            <a:srgbClr val="00FF00"/>
                          </a:highlight>
                          <a:latin typeface="Arial" pitchFamily="34" charset="0"/>
                          <a:ea typeface="Calibri"/>
                          <a:cs typeface="Arial" pitchFamily="34" charset="0"/>
                        </a:rPr>
                        <a:t>2</a:t>
                      </a:r>
                      <a:r>
                        <a:rPr lang="fr-FR" sz="2400" dirty="0">
                          <a:latin typeface="Arial" pitchFamily="34" charset="0"/>
                          <a:ea typeface="Calibri"/>
                          <a:cs typeface="Arial" pitchFamily="34" charset="0"/>
                        </a:rPr>
                        <a:t>-</a:t>
                      </a:r>
                      <a:r>
                        <a:rPr lang="fr-FR" sz="2400" dirty="0">
                          <a:highlight>
                            <a:srgbClr val="FF00FF"/>
                          </a:highlight>
                          <a:latin typeface="Arial" pitchFamily="34" charset="0"/>
                          <a:ea typeface="Calibri"/>
                          <a:cs typeface="Arial" pitchFamily="34" charset="0"/>
                        </a:rPr>
                        <a:t>3</a:t>
                      </a:r>
                      <a:endParaRPr lang="fr-FR" sz="24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a:highlight>
                            <a:srgbClr val="00FF00"/>
                          </a:highlight>
                          <a:latin typeface="Arial" pitchFamily="34" charset="0"/>
                          <a:ea typeface="Calibri"/>
                          <a:cs typeface="Arial" pitchFamily="34" charset="0"/>
                        </a:rPr>
                        <a:t>2</a:t>
                      </a:r>
                      <a:r>
                        <a:rPr lang="fr-FR" sz="2400">
                          <a:latin typeface="Arial" pitchFamily="34" charset="0"/>
                          <a:ea typeface="Calibri"/>
                          <a:cs typeface="Arial" pitchFamily="34" charset="0"/>
                        </a:rPr>
                        <a:t>-</a:t>
                      </a:r>
                      <a:r>
                        <a:rPr lang="fr-FR" sz="2400">
                          <a:highlight>
                            <a:srgbClr val="FF00FF"/>
                          </a:highlight>
                          <a:latin typeface="Arial" pitchFamily="34" charset="0"/>
                          <a:ea typeface="Calibri"/>
                          <a:cs typeface="Arial" pitchFamily="34" charset="0"/>
                        </a:rPr>
                        <a:t>2</a:t>
                      </a:r>
                      <a:endParaRPr lang="fr-FR" sz="24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1426">
                <a:tc>
                  <a:txBody>
                    <a:bodyPr/>
                    <a:lstStyle/>
                    <a:p>
                      <a:pPr>
                        <a:lnSpc>
                          <a:spcPct val="115000"/>
                        </a:lnSpc>
                        <a:spcAft>
                          <a:spcPts val="0"/>
                        </a:spcAft>
                      </a:pPr>
                      <a:r>
                        <a:rPr lang="fr-FR" sz="2400" dirty="0">
                          <a:latin typeface="Arial" pitchFamily="34" charset="0"/>
                          <a:ea typeface="Calibri"/>
                          <a:cs typeface="Arial" pitchFamily="34" charset="0"/>
                        </a:rPr>
                        <a:t>Graine de Maths (Nathan-2016)</a:t>
                      </a: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16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16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a:highlight>
                            <a:srgbClr val="00FFFF"/>
                          </a:highlight>
                          <a:latin typeface="Arial" pitchFamily="34" charset="0"/>
                          <a:ea typeface="Calibri"/>
                          <a:cs typeface="Arial" pitchFamily="34" charset="0"/>
                        </a:rPr>
                        <a:t>3</a:t>
                      </a:r>
                      <a:endParaRPr lang="fr-FR" sz="24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dirty="0">
                          <a:highlight>
                            <a:srgbClr val="00FFFF"/>
                          </a:highlight>
                          <a:latin typeface="Arial" pitchFamily="34" charset="0"/>
                          <a:ea typeface="Calibri"/>
                          <a:cs typeface="Arial" pitchFamily="34" charset="0"/>
                        </a:rPr>
                        <a:t>1</a:t>
                      </a:r>
                      <a:r>
                        <a:rPr lang="fr-FR" sz="2400" dirty="0">
                          <a:latin typeface="Arial" pitchFamily="34" charset="0"/>
                          <a:ea typeface="Calibri"/>
                          <a:cs typeface="Arial" pitchFamily="34" charset="0"/>
                        </a:rPr>
                        <a:t>-</a:t>
                      </a:r>
                      <a:r>
                        <a:rPr lang="fr-FR" sz="2400" dirty="0">
                          <a:highlight>
                            <a:srgbClr val="00FF00"/>
                          </a:highlight>
                          <a:latin typeface="Arial" pitchFamily="34" charset="0"/>
                          <a:ea typeface="Calibri"/>
                          <a:cs typeface="Arial" pitchFamily="34" charset="0"/>
                        </a:rPr>
                        <a:t>2</a:t>
                      </a:r>
                      <a:r>
                        <a:rPr lang="fr-FR" sz="2400" dirty="0">
                          <a:latin typeface="Arial" pitchFamily="34" charset="0"/>
                          <a:ea typeface="Calibri"/>
                          <a:cs typeface="Arial" pitchFamily="34" charset="0"/>
                        </a:rPr>
                        <a:t>-</a:t>
                      </a:r>
                      <a:r>
                        <a:rPr lang="fr-FR" sz="2400" dirty="0">
                          <a:highlight>
                            <a:srgbClr val="FF00FF"/>
                          </a:highlight>
                          <a:latin typeface="Arial" pitchFamily="34" charset="0"/>
                          <a:ea typeface="Calibri"/>
                          <a:cs typeface="Arial" pitchFamily="34" charset="0"/>
                        </a:rPr>
                        <a:t>3</a:t>
                      </a:r>
                      <a:endParaRPr lang="fr-FR" sz="24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a:highlight>
                            <a:srgbClr val="FF00FF"/>
                          </a:highlight>
                          <a:latin typeface="Arial" pitchFamily="34" charset="0"/>
                          <a:ea typeface="Calibri"/>
                          <a:cs typeface="Arial" pitchFamily="34" charset="0"/>
                        </a:rPr>
                        <a:t>4</a:t>
                      </a:r>
                      <a:endParaRPr lang="fr-FR" sz="24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75422">
                <a:tc>
                  <a:txBody>
                    <a:bodyPr/>
                    <a:lstStyle/>
                    <a:p>
                      <a:pPr>
                        <a:lnSpc>
                          <a:spcPct val="115000"/>
                        </a:lnSpc>
                        <a:spcAft>
                          <a:spcPts val="0"/>
                        </a:spcAft>
                      </a:pPr>
                      <a:r>
                        <a:rPr lang="fr-FR" sz="2400" dirty="0">
                          <a:latin typeface="Arial" pitchFamily="34" charset="0"/>
                          <a:ea typeface="Calibri"/>
                          <a:cs typeface="Arial" pitchFamily="34" charset="0"/>
                        </a:rPr>
                        <a:t>Les nouveaux outils pour les maths (Magnard-2016)</a:t>
                      </a: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16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16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24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dirty="0">
                          <a:highlight>
                            <a:srgbClr val="00FFFF"/>
                          </a:highlight>
                          <a:latin typeface="Arial" pitchFamily="34" charset="0"/>
                          <a:ea typeface="Calibri"/>
                          <a:cs typeface="Arial" pitchFamily="34" charset="0"/>
                        </a:rPr>
                        <a:t>3</a:t>
                      </a:r>
                      <a:endParaRPr lang="fr-FR" sz="24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dirty="0">
                          <a:highlight>
                            <a:srgbClr val="00FF00"/>
                          </a:highlight>
                          <a:latin typeface="Arial" pitchFamily="34" charset="0"/>
                          <a:ea typeface="Calibri"/>
                          <a:cs typeface="Arial" pitchFamily="34" charset="0"/>
                        </a:rPr>
                        <a:t>1</a:t>
                      </a:r>
                      <a:r>
                        <a:rPr lang="fr-FR" sz="2400" dirty="0">
                          <a:latin typeface="Arial" pitchFamily="34" charset="0"/>
                          <a:ea typeface="Calibri"/>
                          <a:cs typeface="Arial" pitchFamily="34" charset="0"/>
                        </a:rPr>
                        <a:t>-</a:t>
                      </a:r>
                      <a:r>
                        <a:rPr lang="fr-FR" sz="2400" dirty="0">
                          <a:highlight>
                            <a:srgbClr val="FF00FF"/>
                          </a:highlight>
                          <a:latin typeface="Arial" pitchFamily="34" charset="0"/>
                          <a:ea typeface="Calibri"/>
                          <a:cs typeface="Arial" pitchFamily="34" charset="0"/>
                        </a:rPr>
                        <a:t>10</a:t>
                      </a:r>
                      <a:endParaRPr lang="fr-FR" sz="24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1426">
                <a:tc>
                  <a:txBody>
                    <a:bodyPr/>
                    <a:lstStyle/>
                    <a:p>
                      <a:pPr>
                        <a:lnSpc>
                          <a:spcPct val="115000"/>
                        </a:lnSpc>
                        <a:spcAft>
                          <a:spcPts val="0"/>
                        </a:spcAft>
                      </a:pPr>
                      <a:r>
                        <a:rPr lang="fr-FR" sz="2400" dirty="0">
                          <a:latin typeface="Arial" pitchFamily="34" charset="0"/>
                          <a:ea typeface="Calibri"/>
                          <a:cs typeface="Arial" pitchFamily="34" charset="0"/>
                        </a:rPr>
                        <a:t>Maths explicites (Hachette-2016)</a:t>
                      </a: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16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16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dirty="0">
                          <a:highlight>
                            <a:srgbClr val="00FFFF"/>
                          </a:highlight>
                          <a:latin typeface="Arial" pitchFamily="34" charset="0"/>
                          <a:ea typeface="Calibri"/>
                          <a:cs typeface="Arial" pitchFamily="34" charset="0"/>
                        </a:rPr>
                        <a:t>2</a:t>
                      </a:r>
                      <a:endParaRPr lang="fr-FR" sz="24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a:highlight>
                            <a:srgbClr val="00FFFF"/>
                          </a:highlight>
                          <a:latin typeface="Arial" pitchFamily="34" charset="0"/>
                          <a:ea typeface="Calibri"/>
                          <a:cs typeface="Arial" pitchFamily="34" charset="0"/>
                        </a:rPr>
                        <a:t>2</a:t>
                      </a:r>
                      <a:r>
                        <a:rPr lang="fr-FR" sz="2400">
                          <a:latin typeface="Arial" pitchFamily="34" charset="0"/>
                          <a:ea typeface="Calibri"/>
                          <a:cs typeface="Arial" pitchFamily="34" charset="0"/>
                        </a:rPr>
                        <a:t>-</a:t>
                      </a:r>
                      <a:r>
                        <a:rPr lang="fr-FR" sz="2400">
                          <a:highlight>
                            <a:srgbClr val="00FF00"/>
                          </a:highlight>
                          <a:latin typeface="Arial" pitchFamily="34" charset="0"/>
                          <a:ea typeface="Calibri"/>
                          <a:cs typeface="Arial" pitchFamily="34" charset="0"/>
                        </a:rPr>
                        <a:t>1</a:t>
                      </a:r>
                      <a:r>
                        <a:rPr lang="fr-FR" sz="2400">
                          <a:latin typeface="Arial" pitchFamily="34" charset="0"/>
                          <a:ea typeface="Calibri"/>
                          <a:cs typeface="Arial" pitchFamily="34" charset="0"/>
                        </a:rPr>
                        <a:t>-</a:t>
                      </a:r>
                      <a:r>
                        <a:rPr lang="fr-FR" sz="2400">
                          <a:highlight>
                            <a:srgbClr val="FF00FF"/>
                          </a:highlight>
                          <a:latin typeface="Arial" pitchFamily="34" charset="0"/>
                          <a:ea typeface="Calibri"/>
                          <a:cs typeface="Arial" pitchFamily="34" charset="0"/>
                        </a:rPr>
                        <a:t>1</a:t>
                      </a:r>
                      <a:endParaRPr lang="fr-FR" sz="24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dirty="0">
                          <a:highlight>
                            <a:srgbClr val="FF00FF"/>
                          </a:highlight>
                          <a:latin typeface="Arial" pitchFamily="34" charset="0"/>
                          <a:ea typeface="Calibri"/>
                          <a:cs typeface="Arial" pitchFamily="34" charset="0"/>
                        </a:rPr>
                        <a:t>8</a:t>
                      </a:r>
                      <a:endParaRPr lang="fr-FR" sz="24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01426">
                <a:tc>
                  <a:txBody>
                    <a:bodyPr/>
                    <a:lstStyle/>
                    <a:p>
                      <a:pPr>
                        <a:lnSpc>
                          <a:spcPct val="115000"/>
                        </a:lnSpc>
                        <a:spcAft>
                          <a:spcPts val="0"/>
                        </a:spcAft>
                      </a:pPr>
                      <a:r>
                        <a:rPr lang="fr-FR" sz="2400" dirty="0">
                          <a:latin typeface="Arial" pitchFamily="34" charset="0"/>
                          <a:ea typeface="Calibri"/>
                          <a:cs typeface="Arial" pitchFamily="34" charset="0"/>
                        </a:rPr>
                        <a:t>Maths tout terrain (Bordas-2016)</a:t>
                      </a: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16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16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24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a:highlight>
                            <a:srgbClr val="00FFFF"/>
                          </a:highlight>
                          <a:latin typeface="Arial" pitchFamily="34" charset="0"/>
                          <a:ea typeface="Calibri"/>
                          <a:cs typeface="Arial" pitchFamily="34" charset="0"/>
                        </a:rPr>
                        <a:t>4</a:t>
                      </a:r>
                      <a:r>
                        <a:rPr lang="fr-FR" sz="2400">
                          <a:latin typeface="Arial" pitchFamily="34" charset="0"/>
                          <a:ea typeface="Calibri"/>
                          <a:cs typeface="Arial" pitchFamily="34" charset="0"/>
                        </a:rPr>
                        <a:t>-</a:t>
                      </a:r>
                      <a:r>
                        <a:rPr lang="fr-FR" sz="2400">
                          <a:highlight>
                            <a:srgbClr val="00FF00"/>
                          </a:highlight>
                          <a:latin typeface="Arial" pitchFamily="34" charset="0"/>
                          <a:ea typeface="Calibri"/>
                          <a:cs typeface="Arial" pitchFamily="34" charset="0"/>
                        </a:rPr>
                        <a:t>2</a:t>
                      </a:r>
                      <a:endParaRPr lang="fr-FR" sz="24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dirty="0">
                          <a:highlight>
                            <a:srgbClr val="00FFFF"/>
                          </a:highlight>
                          <a:latin typeface="Arial" pitchFamily="34" charset="0"/>
                          <a:ea typeface="Calibri"/>
                          <a:cs typeface="Arial" pitchFamily="34" charset="0"/>
                        </a:rPr>
                        <a:t>1</a:t>
                      </a:r>
                      <a:r>
                        <a:rPr lang="fr-FR" sz="2400" dirty="0">
                          <a:latin typeface="Arial" pitchFamily="34" charset="0"/>
                          <a:ea typeface="Calibri"/>
                          <a:cs typeface="Arial" pitchFamily="34" charset="0"/>
                        </a:rPr>
                        <a:t>-</a:t>
                      </a:r>
                      <a:r>
                        <a:rPr lang="fr-FR" sz="2400" dirty="0">
                          <a:highlight>
                            <a:srgbClr val="00FF00"/>
                          </a:highlight>
                          <a:latin typeface="Arial" pitchFamily="34" charset="0"/>
                          <a:ea typeface="Calibri"/>
                          <a:cs typeface="Arial" pitchFamily="34" charset="0"/>
                        </a:rPr>
                        <a:t>2</a:t>
                      </a:r>
                      <a:r>
                        <a:rPr lang="fr-FR" sz="2400" dirty="0">
                          <a:latin typeface="Arial" pitchFamily="34" charset="0"/>
                          <a:ea typeface="Calibri"/>
                          <a:cs typeface="Arial" pitchFamily="34" charset="0"/>
                        </a:rPr>
                        <a:t>-</a:t>
                      </a:r>
                      <a:r>
                        <a:rPr lang="fr-FR" sz="2400" dirty="0">
                          <a:highlight>
                            <a:srgbClr val="FF00FF"/>
                          </a:highlight>
                          <a:latin typeface="Arial" pitchFamily="34" charset="0"/>
                          <a:ea typeface="Calibri"/>
                          <a:cs typeface="Arial" pitchFamily="34" charset="0"/>
                        </a:rPr>
                        <a:t>4</a:t>
                      </a:r>
                      <a:endParaRPr lang="fr-FR" sz="24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01426">
                <a:tc>
                  <a:txBody>
                    <a:bodyPr/>
                    <a:lstStyle/>
                    <a:p>
                      <a:pPr>
                        <a:lnSpc>
                          <a:spcPct val="115000"/>
                        </a:lnSpc>
                        <a:spcAft>
                          <a:spcPts val="0"/>
                        </a:spcAft>
                      </a:pPr>
                      <a:r>
                        <a:rPr lang="fr-FR" sz="2400" dirty="0">
                          <a:latin typeface="Arial" pitchFamily="34" charset="0"/>
                          <a:ea typeface="Calibri"/>
                          <a:cs typeface="Arial" pitchFamily="34" charset="0"/>
                        </a:rPr>
                        <a:t>Opération Maths (Hatier-2016)</a:t>
                      </a: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16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16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24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dirty="0">
                          <a:highlight>
                            <a:srgbClr val="00FFFF"/>
                          </a:highlight>
                          <a:latin typeface="Arial" pitchFamily="34" charset="0"/>
                          <a:ea typeface="Calibri"/>
                          <a:cs typeface="Arial" pitchFamily="34" charset="0"/>
                        </a:rPr>
                        <a:t>5</a:t>
                      </a:r>
                      <a:r>
                        <a:rPr lang="fr-FR" sz="2400" dirty="0">
                          <a:latin typeface="Arial" pitchFamily="34" charset="0"/>
                          <a:ea typeface="Calibri"/>
                          <a:cs typeface="Arial" pitchFamily="34" charset="0"/>
                        </a:rPr>
                        <a:t>-</a:t>
                      </a:r>
                      <a:r>
                        <a:rPr lang="fr-FR" sz="2400" dirty="0">
                          <a:highlight>
                            <a:srgbClr val="00FF00"/>
                          </a:highlight>
                          <a:latin typeface="Arial" pitchFamily="34" charset="0"/>
                          <a:ea typeface="Calibri"/>
                          <a:cs typeface="Arial" pitchFamily="34" charset="0"/>
                        </a:rPr>
                        <a:t>2</a:t>
                      </a:r>
                      <a:endParaRPr lang="fr-FR" sz="24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dirty="0">
                          <a:highlight>
                            <a:srgbClr val="00FF00"/>
                          </a:highlight>
                          <a:latin typeface="Arial" pitchFamily="34" charset="0"/>
                          <a:ea typeface="Calibri"/>
                          <a:cs typeface="Arial" pitchFamily="34" charset="0"/>
                        </a:rPr>
                        <a:t>2</a:t>
                      </a:r>
                      <a:r>
                        <a:rPr lang="fr-FR" sz="2400" dirty="0">
                          <a:latin typeface="Arial" pitchFamily="34" charset="0"/>
                          <a:ea typeface="Calibri"/>
                          <a:cs typeface="Arial" pitchFamily="34" charset="0"/>
                        </a:rPr>
                        <a:t>-</a:t>
                      </a:r>
                      <a:r>
                        <a:rPr lang="fr-FR" sz="2400" dirty="0">
                          <a:highlight>
                            <a:srgbClr val="FF00FF"/>
                          </a:highlight>
                          <a:latin typeface="Arial" pitchFamily="34" charset="0"/>
                          <a:ea typeface="Calibri"/>
                          <a:cs typeface="Arial" pitchFamily="34" charset="0"/>
                        </a:rPr>
                        <a:t>4</a:t>
                      </a:r>
                      <a:endParaRPr lang="fr-FR" sz="24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75422">
                <a:tc>
                  <a:txBody>
                    <a:bodyPr/>
                    <a:lstStyle/>
                    <a:p>
                      <a:pPr>
                        <a:lnSpc>
                          <a:spcPct val="115000"/>
                        </a:lnSpc>
                        <a:spcAft>
                          <a:spcPts val="0"/>
                        </a:spcAft>
                      </a:pPr>
                      <a:r>
                        <a:rPr lang="fr-FR" sz="2400" dirty="0">
                          <a:latin typeface="Arial" pitchFamily="34" charset="0"/>
                          <a:ea typeface="Calibri"/>
                          <a:cs typeface="Arial" pitchFamily="34" charset="0"/>
                        </a:rPr>
                        <a:t>Pour comprendre les mathématiques (Hachette 2016)</a:t>
                      </a: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16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16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a:highlight>
                            <a:srgbClr val="00FFFF"/>
                          </a:highlight>
                          <a:latin typeface="Arial" pitchFamily="34" charset="0"/>
                          <a:ea typeface="Calibri"/>
                          <a:cs typeface="Arial" pitchFamily="34" charset="0"/>
                        </a:rPr>
                        <a:t>2</a:t>
                      </a:r>
                      <a:endParaRPr lang="fr-FR" sz="24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dirty="0">
                          <a:highlight>
                            <a:srgbClr val="00FFFF"/>
                          </a:highlight>
                          <a:latin typeface="Arial" pitchFamily="34" charset="0"/>
                          <a:ea typeface="Calibri"/>
                          <a:cs typeface="Arial" pitchFamily="34" charset="0"/>
                        </a:rPr>
                        <a:t>3</a:t>
                      </a:r>
                      <a:r>
                        <a:rPr lang="fr-FR" sz="2400" dirty="0">
                          <a:latin typeface="Arial" pitchFamily="34" charset="0"/>
                          <a:ea typeface="Calibri"/>
                          <a:cs typeface="Arial" pitchFamily="34" charset="0"/>
                        </a:rPr>
                        <a:t>-</a:t>
                      </a:r>
                      <a:r>
                        <a:rPr lang="fr-FR" sz="2400" dirty="0">
                          <a:highlight>
                            <a:srgbClr val="00FF00"/>
                          </a:highlight>
                          <a:latin typeface="Arial" pitchFamily="34" charset="0"/>
                          <a:ea typeface="Calibri"/>
                          <a:cs typeface="Arial" pitchFamily="34" charset="0"/>
                        </a:rPr>
                        <a:t>3</a:t>
                      </a:r>
                      <a:r>
                        <a:rPr lang="fr-FR" sz="2400" dirty="0">
                          <a:latin typeface="Arial" pitchFamily="34" charset="0"/>
                          <a:ea typeface="Calibri"/>
                          <a:cs typeface="Arial" pitchFamily="34" charset="0"/>
                        </a:rPr>
                        <a:t>-</a:t>
                      </a:r>
                      <a:r>
                        <a:rPr lang="fr-FR" sz="2400" dirty="0">
                          <a:highlight>
                            <a:srgbClr val="FF00FF"/>
                          </a:highlight>
                          <a:latin typeface="Arial" pitchFamily="34" charset="0"/>
                          <a:ea typeface="Calibri"/>
                          <a:cs typeface="Arial" pitchFamily="34" charset="0"/>
                        </a:rPr>
                        <a:t>1</a:t>
                      </a:r>
                      <a:endParaRPr lang="fr-FR" sz="24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400" dirty="0">
                          <a:highlight>
                            <a:srgbClr val="FF00FF"/>
                          </a:highlight>
                          <a:latin typeface="Arial" pitchFamily="34" charset="0"/>
                          <a:ea typeface="Calibri"/>
                          <a:cs typeface="Arial" pitchFamily="34" charset="0"/>
                        </a:rPr>
                        <a:t>7</a:t>
                      </a:r>
                      <a:endParaRPr lang="fr-FR" sz="24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01426">
                <a:tc>
                  <a:txBody>
                    <a:bodyPr/>
                    <a:lstStyle/>
                    <a:p>
                      <a:pPr>
                        <a:lnSpc>
                          <a:spcPct val="115000"/>
                        </a:lnSpc>
                        <a:spcAft>
                          <a:spcPts val="0"/>
                        </a:spcAft>
                      </a:pPr>
                      <a:endParaRPr lang="fr-FR" sz="800" dirty="0">
                        <a:latin typeface="Calibri"/>
                        <a:ea typeface="Calibri"/>
                        <a:cs typeface="Times New Roman"/>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800" dirty="0">
                        <a:latin typeface="Calibri"/>
                        <a:ea typeface="Calibri"/>
                        <a:cs typeface="Times New Roman"/>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800">
                        <a:latin typeface="Calibri"/>
                        <a:ea typeface="Calibri"/>
                        <a:cs typeface="Times New Roman"/>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800">
                        <a:latin typeface="Calibri"/>
                        <a:ea typeface="Calibri"/>
                        <a:cs typeface="Times New Roman"/>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800">
                        <a:latin typeface="Calibri"/>
                        <a:ea typeface="Calibri"/>
                        <a:cs typeface="Times New Roman"/>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800" dirty="0">
                        <a:latin typeface="Calibri"/>
                        <a:ea typeface="Calibri"/>
                        <a:cs typeface="Times New Roman"/>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48995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419100"/>
            <a:ext cx="10131425" cy="1456267"/>
          </a:xfrm>
        </p:spPr>
        <p:txBody>
          <a:bodyPr/>
          <a:lstStyle/>
          <a:p>
            <a:r>
              <a:rPr lang="fr-FR" b="1" dirty="0" smtClean="0"/>
              <a:t>Différentes écritures d’un même nombre</a:t>
            </a:r>
            <a:endParaRPr lang="fr-FR" b="1" dirty="0"/>
          </a:p>
        </p:txBody>
      </p:sp>
      <p:pic>
        <p:nvPicPr>
          <p:cNvPr id="4" name="Espace réservé du contenu 3"/>
          <p:cNvPicPr>
            <a:picLocks noGrp="1" noChangeAspect="1"/>
          </p:cNvPicPr>
          <p:nvPr>
            <p:ph idx="1"/>
          </p:nvPr>
        </p:nvPicPr>
        <p:blipFill rotWithShape="1">
          <a:blip r:embed="rId3"/>
          <a:srcRect l="10994" t="46238" r="29726" b="25055"/>
          <a:stretch/>
        </p:blipFill>
        <p:spPr>
          <a:xfrm>
            <a:off x="298489" y="2065867"/>
            <a:ext cx="11093411" cy="3020483"/>
          </a:xfrm>
          <a:prstGeom prst="rect">
            <a:avLst/>
          </a:prstGeom>
        </p:spPr>
      </p:pic>
    </p:spTree>
    <p:extLst>
      <p:ext uri="{BB962C8B-B14F-4D97-AF65-F5344CB8AC3E}">
        <p14:creationId xmlns:p14="http://schemas.microsoft.com/office/powerpoint/2010/main" val="20593560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266700"/>
            <a:ext cx="10131425" cy="1456267"/>
          </a:xfrm>
        </p:spPr>
        <p:txBody>
          <a:bodyPr/>
          <a:lstStyle/>
          <a:p>
            <a:r>
              <a:rPr lang="fr-FR" b="1" dirty="0" smtClean="0"/>
              <a:t>Les fractions décimales sur la droite graduée</a:t>
            </a:r>
            <a:endParaRPr lang="fr-FR" b="1" dirty="0"/>
          </a:p>
        </p:txBody>
      </p:sp>
      <p:pic>
        <p:nvPicPr>
          <p:cNvPr id="4" name="Espace réservé du contenu 3"/>
          <p:cNvPicPr>
            <a:picLocks noGrp="1" noChangeAspect="1"/>
          </p:cNvPicPr>
          <p:nvPr>
            <p:ph idx="1"/>
          </p:nvPr>
        </p:nvPicPr>
        <p:blipFill rotWithShape="1">
          <a:blip r:embed="rId3"/>
          <a:srcRect l="22439" t="27447" r="22390" b="33406"/>
          <a:stretch/>
        </p:blipFill>
        <p:spPr>
          <a:xfrm>
            <a:off x="685801" y="1722967"/>
            <a:ext cx="11009488" cy="4392083"/>
          </a:xfrm>
          <a:prstGeom prst="rect">
            <a:avLst/>
          </a:prstGeom>
        </p:spPr>
      </p:pic>
    </p:spTree>
    <p:extLst>
      <p:ext uri="{BB962C8B-B14F-4D97-AF65-F5344CB8AC3E}">
        <p14:creationId xmlns:p14="http://schemas.microsoft.com/office/powerpoint/2010/main" val="42529743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217714"/>
            <a:ext cx="10131425" cy="748937"/>
          </a:xfrm>
        </p:spPr>
        <p:txBody>
          <a:bodyPr/>
          <a:lstStyle/>
          <a:p>
            <a:r>
              <a:rPr lang="fr-FR" b="1" dirty="0" smtClean="0"/>
              <a:t>ANNEXE 3: Introduction de l’écriture à virgule</a:t>
            </a:r>
            <a:endParaRPr lang="fr-FR" dirty="0"/>
          </a:p>
        </p:txBody>
      </p:sp>
      <p:pic>
        <p:nvPicPr>
          <p:cNvPr id="4" name="Espace réservé du contenu 3"/>
          <p:cNvPicPr>
            <a:picLocks noGrp="1" noChangeAspect="1"/>
          </p:cNvPicPr>
          <p:nvPr>
            <p:ph idx="1"/>
          </p:nvPr>
        </p:nvPicPr>
        <p:blipFill rotWithShape="1">
          <a:blip r:embed="rId2"/>
          <a:srcRect l="26003" t="53890" r="41569" b="7856"/>
          <a:stretch/>
        </p:blipFill>
        <p:spPr>
          <a:xfrm>
            <a:off x="1812858" y="966651"/>
            <a:ext cx="8410111" cy="5577841"/>
          </a:xfrm>
          <a:prstGeom prst="rect">
            <a:avLst/>
          </a:prstGeom>
        </p:spPr>
      </p:pic>
    </p:spTree>
    <p:extLst>
      <p:ext uri="{BB962C8B-B14F-4D97-AF65-F5344CB8AC3E}">
        <p14:creationId xmlns:p14="http://schemas.microsoft.com/office/powerpoint/2010/main" val="38218295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502024"/>
            <a:ext cx="10131425" cy="537882"/>
          </a:xfrm>
        </p:spPr>
        <p:txBody>
          <a:bodyPr>
            <a:noAutofit/>
          </a:bodyPr>
          <a:lstStyle/>
          <a:p>
            <a:r>
              <a:rPr lang="fr-FR" b="1" dirty="0" smtClean="0"/>
              <a:t>Pour le présentiel 2</a:t>
            </a:r>
            <a:endParaRPr lang="fr-FR" b="1" dirty="0"/>
          </a:p>
        </p:txBody>
      </p:sp>
      <p:sp>
        <p:nvSpPr>
          <p:cNvPr id="3" name="Espace réservé du contenu 2"/>
          <p:cNvSpPr>
            <a:spLocks noGrp="1"/>
          </p:cNvSpPr>
          <p:nvPr>
            <p:ph idx="1"/>
          </p:nvPr>
        </p:nvSpPr>
        <p:spPr>
          <a:xfrm>
            <a:off x="685801" y="502024"/>
            <a:ext cx="10131425" cy="6257365"/>
          </a:xfrm>
        </p:spPr>
        <p:txBody>
          <a:bodyPr>
            <a:normAutofit/>
          </a:bodyPr>
          <a:lstStyle/>
          <a:p>
            <a:pPr lvl="1"/>
            <a:r>
              <a:rPr lang="fr-FR" sz="3200" dirty="0" smtClean="0"/>
              <a:t>Prélever </a:t>
            </a:r>
            <a:r>
              <a:rPr lang="fr-FR" sz="3200" dirty="0"/>
              <a:t>des productions d’élèves qui seront analysées pendant le présentiel </a:t>
            </a:r>
            <a:r>
              <a:rPr lang="fr-FR" sz="3200" dirty="0" smtClean="0"/>
              <a:t>2, </a:t>
            </a:r>
            <a:r>
              <a:rPr lang="fr-FR" sz="3200" dirty="0"/>
              <a:t>sur les fractions et les décimaux </a:t>
            </a:r>
            <a:r>
              <a:rPr lang="fr-FR" sz="3200" dirty="0" smtClean="0"/>
              <a:t>.</a:t>
            </a:r>
            <a:endParaRPr lang="fr-FR" sz="3200" dirty="0"/>
          </a:p>
          <a:p>
            <a:pPr lvl="1"/>
            <a:r>
              <a:rPr lang="fr-FR" sz="3200" dirty="0" smtClean="0"/>
              <a:t>Vous êtes invités à apporter </a:t>
            </a:r>
            <a:r>
              <a:rPr lang="fr-FR" sz="3200" dirty="0"/>
              <a:t>des traces écrites, y compris les affichages (CM1 et CM2), des activités et des analyses d’erreurs, pour le présentiel 2</a:t>
            </a:r>
          </a:p>
          <a:p>
            <a:pPr lvl="1"/>
            <a:r>
              <a:rPr lang="fr-FR" sz="3200" dirty="0"/>
              <a:t>Un espace de dépôt est dédié pour le recueil des </a:t>
            </a:r>
            <a:r>
              <a:rPr lang="fr-FR" sz="3200" dirty="0">
                <a:hlinkClick r:id="rId2" action="ppaction://hlinkfile" tooltip="Textes de savoir"/>
              </a:rPr>
              <a:t>textes de savoir</a:t>
            </a:r>
            <a:r>
              <a:rPr lang="fr-FR" sz="3200" dirty="0"/>
              <a:t> et des </a:t>
            </a:r>
            <a:r>
              <a:rPr lang="fr-FR" sz="3200" dirty="0">
                <a:hlinkClick r:id="rId3" action="ppaction://hlinkfile" tooltip="Travaux d'élèves"/>
              </a:rPr>
              <a:t>travaux d'élèves</a:t>
            </a:r>
            <a:r>
              <a:rPr lang="fr-FR" sz="3200" dirty="0"/>
              <a:t>.</a:t>
            </a:r>
          </a:p>
          <a:p>
            <a:endParaRPr lang="fr-FR" dirty="0"/>
          </a:p>
        </p:txBody>
      </p:sp>
    </p:spTree>
    <p:extLst>
      <p:ext uri="{BB962C8B-B14F-4D97-AF65-F5344CB8AC3E}">
        <p14:creationId xmlns:p14="http://schemas.microsoft.com/office/powerpoint/2010/main" val="1651973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309154"/>
            <a:ext cx="10131425" cy="748937"/>
          </a:xfrm>
        </p:spPr>
        <p:txBody>
          <a:bodyPr/>
          <a:lstStyle/>
          <a:p>
            <a:r>
              <a:rPr lang="fr-FR" b="1" dirty="0"/>
              <a:t>LES NOMBRES DECIMAUX</a:t>
            </a:r>
            <a:endParaRPr lang="fr-FR" dirty="0"/>
          </a:p>
        </p:txBody>
      </p:sp>
      <p:sp>
        <p:nvSpPr>
          <p:cNvPr id="3" name="Espace réservé du contenu 2"/>
          <p:cNvSpPr>
            <a:spLocks noGrp="1"/>
          </p:cNvSpPr>
          <p:nvPr>
            <p:ph idx="1"/>
          </p:nvPr>
        </p:nvSpPr>
        <p:spPr>
          <a:xfrm>
            <a:off x="581298" y="1776548"/>
            <a:ext cx="11096896" cy="3997235"/>
          </a:xfrm>
        </p:spPr>
        <p:txBody>
          <a:bodyPr>
            <a:noAutofit/>
          </a:bodyPr>
          <a:lstStyle/>
          <a:p>
            <a:r>
              <a:rPr lang="fr-FR" sz="2400" b="1" dirty="0" smtClean="0">
                <a:effectLst>
                  <a:outerShdw blurRad="38100" dist="38100" dir="2700000" algn="tl">
                    <a:srgbClr val="000000">
                      <a:alpha val="43137"/>
                    </a:srgbClr>
                  </a:outerShdw>
                </a:effectLst>
              </a:rPr>
              <a:t>Un nombre décimal est un nombre qui peut s’écrire </a:t>
            </a:r>
            <a:r>
              <a:rPr lang="fr-FR" sz="2400" b="1" u="sng" dirty="0" smtClean="0">
                <a:effectLst>
                  <a:outerShdw blurRad="38100" dist="38100" dir="2700000" algn="tl">
                    <a:srgbClr val="000000">
                      <a:alpha val="43137"/>
                    </a:srgbClr>
                  </a:outerShdw>
                </a:effectLst>
              </a:rPr>
              <a:t>sous la forme d’une fraction décimale.</a:t>
            </a:r>
          </a:p>
          <a:p>
            <a:endParaRPr lang="fr-FR" sz="1200" b="1" u="sng" dirty="0">
              <a:effectLst>
                <a:outerShdw blurRad="38100" dist="38100" dir="2700000" algn="tl">
                  <a:srgbClr val="000000">
                    <a:alpha val="43137"/>
                  </a:srgbClr>
                </a:outerShdw>
              </a:effectLst>
            </a:endParaRPr>
          </a:p>
          <a:p>
            <a:r>
              <a:rPr lang="fr-FR" sz="2400" dirty="0"/>
              <a:t>Très progressivement, sur la durée du cycle 3, l’élève apprend ainsi que le nombre décimal qui s’écrit </a:t>
            </a:r>
            <a:r>
              <a:rPr lang="fr-FR" sz="2400" dirty="0" smtClean="0"/>
              <a:t>:</a:t>
            </a:r>
          </a:p>
          <a:p>
            <a:r>
              <a:rPr lang="fr-FR" sz="2400" b="1" dirty="0" smtClean="0"/>
              <a:t>318/100 :</a:t>
            </a:r>
            <a:r>
              <a:rPr lang="fr-FR" sz="2400" dirty="0" smtClean="0"/>
              <a:t> se </a:t>
            </a:r>
            <a:r>
              <a:rPr lang="fr-FR" sz="2400" dirty="0"/>
              <a:t>dit trois-cent-dix-huit centièmes </a:t>
            </a:r>
            <a:endParaRPr lang="fr-FR" sz="2400" dirty="0" smtClean="0"/>
          </a:p>
          <a:p>
            <a:r>
              <a:rPr lang="fr-FR" sz="2400" dirty="0" smtClean="0"/>
              <a:t>trois </a:t>
            </a:r>
            <a:r>
              <a:rPr lang="fr-FR" sz="2400" dirty="0"/>
              <a:t>unités et dix-huit centièmes </a:t>
            </a:r>
            <a:endParaRPr lang="fr-FR" sz="2400" dirty="0" smtClean="0"/>
          </a:p>
          <a:p>
            <a:r>
              <a:rPr lang="fr-FR" sz="2400" dirty="0" smtClean="0"/>
              <a:t>ou </a:t>
            </a:r>
            <a:r>
              <a:rPr lang="fr-FR" sz="2400" dirty="0"/>
              <a:t>encore trois unités et un dixième et huit centièmes </a:t>
            </a:r>
            <a:endParaRPr lang="fr-FR" sz="2400" dirty="0" smtClean="0"/>
          </a:p>
          <a:p>
            <a:r>
              <a:rPr lang="fr-FR" sz="2400" dirty="0" smtClean="0"/>
              <a:t>puis </a:t>
            </a:r>
            <a:r>
              <a:rPr lang="fr-FR" sz="2400" dirty="0"/>
              <a:t>s’écrit en respectant le principe de la numération décimale de position : 3,18. </a:t>
            </a:r>
            <a:endParaRPr lang="fr-FR" sz="2400" dirty="0" smtClean="0"/>
          </a:p>
          <a:p>
            <a:endParaRPr lang="fr-FR" sz="1000" b="1" dirty="0">
              <a:effectLst>
                <a:outerShdw blurRad="38100" dist="38100" dir="2700000" algn="tl">
                  <a:srgbClr val="000000">
                    <a:alpha val="43137"/>
                  </a:srgbClr>
                </a:outerShdw>
              </a:effectLst>
            </a:endParaRPr>
          </a:p>
          <a:p>
            <a:r>
              <a:rPr lang="fr-FR" sz="2400" b="1" dirty="0" smtClean="0">
                <a:effectLst>
                  <a:outerShdw blurRad="38100" dist="38100" dir="2700000" algn="tl">
                    <a:srgbClr val="000000">
                      <a:alpha val="43137"/>
                    </a:srgbClr>
                  </a:outerShdw>
                </a:effectLst>
              </a:rPr>
              <a:t>Dans </a:t>
            </a:r>
            <a:r>
              <a:rPr lang="fr-FR" sz="2400" b="1" dirty="0">
                <a:effectLst>
                  <a:outerShdw blurRad="38100" dist="38100" dir="2700000" algn="tl">
                    <a:srgbClr val="000000">
                      <a:alpha val="43137"/>
                    </a:srgbClr>
                  </a:outerShdw>
                </a:effectLst>
              </a:rPr>
              <a:t>l’écriture à virgule des nombres décimaux, </a:t>
            </a:r>
            <a:r>
              <a:rPr lang="fr-FR" sz="2400" b="1" dirty="0"/>
              <a:t>la virgule permet de repérer le chiffre des unités. </a:t>
            </a:r>
          </a:p>
        </p:txBody>
      </p:sp>
    </p:spTree>
    <p:extLst>
      <p:ext uri="{BB962C8B-B14F-4D97-AF65-F5344CB8AC3E}">
        <p14:creationId xmlns:p14="http://schemas.microsoft.com/office/powerpoint/2010/main" val="40622551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452846"/>
            <a:ext cx="10131425" cy="931817"/>
          </a:xfrm>
        </p:spPr>
        <p:txBody>
          <a:bodyPr/>
          <a:lstStyle/>
          <a:p>
            <a:r>
              <a:rPr lang="fr-FR" b="1" dirty="0"/>
              <a:t>LES NOMBRES DECIMAUX</a:t>
            </a:r>
          </a:p>
        </p:txBody>
      </p:sp>
      <p:sp>
        <p:nvSpPr>
          <p:cNvPr id="5" name="Espace réservé du contenu 4"/>
          <p:cNvSpPr>
            <a:spLocks noGrp="1"/>
          </p:cNvSpPr>
          <p:nvPr>
            <p:ph idx="1"/>
          </p:nvPr>
        </p:nvSpPr>
        <p:spPr>
          <a:xfrm>
            <a:off x="685801" y="1934327"/>
            <a:ext cx="10131425" cy="4075612"/>
          </a:xfrm>
        </p:spPr>
        <p:txBody>
          <a:bodyPr>
            <a:noAutofit/>
          </a:bodyPr>
          <a:lstStyle/>
          <a:p>
            <a:pPr marL="0" indent="0">
              <a:buNone/>
            </a:pPr>
            <a:r>
              <a:rPr lang="fr-FR" sz="3200" dirty="0"/>
              <a:t>À l’entrée au cycle 3, les élèves ont déjà rencontré des écritures à virgule à travers l’usage social, dans le contexte des grandeurs (prix, taille, masse, etc.). </a:t>
            </a:r>
            <a:endParaRPr lang="fr-FR" sz="3200" dirty="0" smtClean="0"/>
          </a:p>
          <a:p>
            <a:pPr marL="0" indent="0">
              <a:buNone/>
            </a:pPr>
            <a:endParaRPr lang="fr-FR" sz="3200" dirty="0"/>
          </a:p>
          <a:p>
            <a:pPr marL="0" indent="0">
              <a:buNone/>
            </a:pPr>
            <a:r>
              <a:rPr lang="fr-FR" sz="3200" dirty="0" smtClean="0"/>
              <a:t>Les </a:t>
            </a:r>
            <a:r>
              <a:rPr lang="fr-FR" sz="3200" dirty="0"/>
              <a:t>formulations utilisées à l’oral dans la vie courante pour les exprimer, comme « trois euros vingt-cinq » pour 3,25 €, ou « trois mètres vingt-cinq » pour 3,25 m </a:t>
            </a:r>
            <a:r>
              <a:rPr lang="fr-FR" sz="3200" b="1" dirty="0">
                <a:effectLst>
                  <a:outerShdw blurRad="38100" dist="38100" dir="2700000" algn="tl">
                    <a:srgbClr val="000000">
                      <a:alpha val="43137"/>
                    </a:srgbClr>
                  </a:outerShdw>
                </a:effectLst>
              </a:rPr>
              <a:t>laissent entendre que </a:t>
            </a:r>
            <a:r>
              <a:rPr lang="fr-FR" sz="3200" b="1" u="sng" dirty="0">
                <a:effectLst>
                  <a:outerShdw blurRad="38100" dist="38100" dir="2700000" algn="tl">
                    <a:srgbClr val="000000">
                      <a:alpha val="43137"/>
                    </a:srgbClr>
                  </a:outerShdw>
                </a:effectLst>
              </a:rPr>
              <a:t>ces nombres sont conçus comme la juxtaposition de deux entiers </a:t>
            </a:r>
            <a:r>
              <a:rPr lang="fr-FR" sz="3200" b="1" dirty="0">
                <a:effectLst>
                  <a:outerShdw blurRad="38100" dist="38100" dir="2700000" algn="tl">
                    <a:srgbClr val="000000">
                      <a:alpha val="43137"/>
                    </a:srgbClr>
                  </a:outerShdw>
                </a:effectLst>
              </a:rPr>
              <a:t>plutôt que comme un nombre décimal. </a:t>
            </a:r>
            <a:endParaRPr lang="fr-FR" sz="3200" b="1" cap="all" dirty="0">
              <a:ln w="3175" cmpd="sng">
                <a:noFill/>
              </a:ln>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1145231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323850"/>
            <a:ext cx="10131425" cy="1456267"/>
          </a:xfrm>
        </p:spPr>
        <p:txBody>
          <a:bodyPr/>
          <a:lstStyle/>
          <a:p>
            <a:r>
              <a:rPr lang="fr-FR" b="1" dirty="0"/>
              <a:t>Multiplication et division par 10, 100, 1000</a:t>
            </a:r>
            <a:endParaRPr lang="fr-FR" dirty="0"/>
          </a:p>
        </p:txBody>
      </p:sp>
      <p:sp>
        <p:nvSpPr>
          <p:cNvPr id="3" name="Espace réservé du contenu 2"/>
          <p:cNvSpPr>
            <a:spLocks noGrp="1"/>
          </p:cNvSpPr>
          <p:nvPr>
            <p:ph idx="1"/>
          </p:nvPr>
        </p:nvSpPr>
        <p:spPr>
          <a:xfrm>
            <a:off x="685801" y="1780117"/>
            <a:ext cx="11201399" cy="4011083"/>
          </a:xfrm>
        </p:spPr>
        <p:txBody>
          <a:bodyPr>
            <a:normAutofit/>
          </a:bodyPr>
          <a:lstStyle/>
          <a:p>
            <a:r>
              <a:rPr lang="fr-FR" sz="2400" dirty="0"/>
              <a:t>Utiliser la même règle de multiplication par 10, 100, 1000 avec les entiers et avec les nombres décimaux :</a:t>
            </a:r>
          </a:p>
          <a:p>
            <a:r>
              <a:rPr lang="fr-FR" sz="2400" dirty="0"/>
              <a:t>Multiplier par 10, c’est donner à chaque chiffre une valeur 10 fois plus grande :</a:t>
            </a:r>
          </a:p>
          <a:p>
            <a:r>
              <a:rPr lang="fr-FR" sz="2400" dirty="0"/>
              <a:t>Le chiffre des unités devient donc le chiffre des dizaines, le chiffre des dixièmes devient celui des unités, etc.</a:t>
            </a:r>
          </a:p>
          <a:p>
            <a:r>
              <a:rPr lang="fr-FR" sz="2400" dirty="0"/>
              <a:t>12,37 c’est 12 unités, 3 dixièmes et 7 centièmes</a:t>
            </a:r>
          </a:p>
          <a:p>
            <a:r>
              <a:rPr lang="fr-FR" sz="2400" dirty="0"/>
              <a:t>12,37 × 10 c’est donc 12 dizaines,3 unités et 7 dixièmes, donc 123,7.</a:t>
            </a:r>
          </a:p>
        </p:txBody>
      </p:sp>
    </p:spTree>
    <p:extLst>
      <p:ext uri="{BB962C8B-B14F-4D97-AF65-F5344CB8AC3E}">
        <p14:creationId xmlns:p14="http://schemas.microsoft.com/office/powerpoint/2010/main" val="11752466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217714"/>
            <a:ext cx="10131425" cy="748937"/>
          </a:xfrm>
        </p:spPr>
        <p:txBody>
          <a:bodyPr>
            <a:normAutofit/>
          </a:bodyPr>
          <a:lstStyle/>
          <a:p>
            <a:r>
              <a:rPr lang="fr-FR" b="1" dirty="0" smtClean="0"/>
              <a:t>ANNEXE 4: Le glisse-nombre</a:t>
            </a:r>
            <a:endParaRPr lang="fr-FR"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8883" y="2135255"/>
            <a:ext cx="10131425" cy="3052628"/>
          </a:xfrm>
          <a:noFill/>
        </p:spPr>
      </p:pic>
    </p:spTree>
    <p:extLst>
      <p:ext uri="{BB962C8B-B14F-4D97-AF65-F5344CB8AC3E}">
        <p14:creationId xmlns:p14="http://schemas.microsoft.com/office/powerpoint/2010/main" val="23860436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3513" t="5186" r="6313" b="6878"/>
          <a:stretch/>
        </p:blipFill>
        <p:spPr>
          <a:xfrm>
            <a:off x="1380565" y="629785"/>
            <a:ext cx="8390965" cy="5521993"/>
          </a:xfrm>
        </p:spPr>
      </p:pic>
      <p:cxnSp>
        <p:nvCxnSpPr>
          <p:cNvPr id="7" name="Connecteur droit 6"/>
          <p:cNvCxnSpPr/>
          <p:nvPr/>
        </p:nvCxnSpPr>
        <p:spPr>
          <a:xfrm>
            <a:off x="1649506" y="233082"/>
            <a:ext cx="6884894" cy="6203577"/>
          </a:xfrm>
          <a:prstGeom prst="line">
            <a:avLst/>
          </a:prstGeom>
          <a:ln w="44450">
            <a:solidFill>
              <a:srgbClr val="FF0000"/>
            </a:solidFill>
          </a:ln>
        </p:spPr>
        <p:style>
          <a:lnRef idx="3">
            <a:schemeClr val="dk1"/>
          </a:lnRef>
          <a:fillRef idx="0">
            <a:schemeClr val="dk1"/>
          </a:fillRef>
          <a:effectRef idx="2">
            <a:schemeClr val="dk1"/>
          </a:effectRef>
          <a:fontRef idx="minor">
            <a:schemeClr val="tx1"/>
          </a:fontRef>
        </p:style>
      </p:cxnSp>
      <p:cxnSp>
        <p:nvCxnSpPr>
          <p:cNvPr id="9" name="Connecteur droit 8"/>
          <p:cNvCxnSpPr/>
          <p:nvPr/>
        </p:nvCxnSpPr>
        <p:spPr>
          <a:xfrm flipV="1">
            <a:off x="2133600" y="412376"/>
            <a:ext cx="6651812" cy="6024283"/>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599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1977" y="946027"/>
            <a:ext cx="10131425" cy="1456267"/>
          </a:xfrm>
        </p:spPr>
        <p:txBody>
          <a:bodyPr>
            <a:normAutofit fontScale="90000"/>
          </a:bodyPr>
          <a:lstStyle/>
          <a:p>
            <a:r>
              <a:rPr lang="fr-FR" sz="4400" b="1" u="sng" dirty="0" smtClean="0">
                <a:effectLst>
                  <a:outerShdw blurRad="38100" dist="38100" dir="2700000" algn="tl">
                    <a:srgbClr val="000000">
                      <a:alpha val="43137"/>
                    </a:srgbClr>
                  </a:outerShdw>
                </a:effectLst>
              </a:rPr>
              <a:t>ANALYSE DES MANUELS AU CM2</a:t>
            </a:r>
            <a:r>
              <a:rPr lang="fr-FR" sz="4400" b="1" dirty="0" smtClean="0"/>
              <a:t>: nombre et répartition des séances consacrées aux fractions, fractions décimales et nombres décimaux</a:t>
            </a:r>
            <a:endParaRPr lang="fr-FR" sz="4400" b="1" dirty="0"/>
          </a:p>
        </p:txBody>
      </p:sp>
      <p:sp>
        <p:nvSpPr>
          <p:cNvPr id="4" name="Rectangle à coins arrondis 3"/>
          <p:cNvSpPr/>
          <p:nvPr/>
        </p:nvSpPr>
        <p:spPr>
          <a:xfrm>
            <a:off x="1021977" y="3382186"/>
            <a:ext cx="256390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Fractions </a:t>
            </a:r>
          </a:p>
          <a:p>
            <a:pPr algn="ctr"/>
            <a:r>
              <a:rPr lang="fr-FR" sz="2800" dirty="0" smtClean="0"/>
              <a:t>en bleu</a:t>
            </a:r>
            <a:endParaRPr lang="fr-FR" sz="2800" dirty="0"/>
          </a:p>
        </p:txBody>
      </p:sp>
      <p:sp>
        <p:nvSpPr>
          <p:cNvPr id="5" name="Rectangle à coins arrondis 4"/>
          <p:cNvSpPr/>
          <p:nvPr/>
        </p:nvSpPr>
        <p:spPr>
          <a:xfrm>
            <a:off x="2814776" y="4800104"/>
            <a:ext cx="3376799" cy="127298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Fractions décimales  en vert</a:t>
            </a:r>
            <a:endParaRPr lang="fr-FR" sz="2800" dirty="0"/>
          </a:p>
        </p:txBody>
      </p:sp>
      <p:sp>
        <p:nvSpPr>
          <p:cNvPr id="6" name="Rectangle à coins arrondis 5"/>
          <p:cNvSpPr/>
          <p:nvPr/>
        </p:nvSpPr>
        <p:spPr>
          <a:xfrm>
            <a:off x="6905717" y="5210986"/>
            <a:ext cx="3278187" cy="914400"/>
          </a:xfrm>
          <a:prstGeom prst="roundRect">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Nombres décimaux en rose</a:t>
            </a:r>
            <a:endParaRPr lang="fr-FR" sz="2800" dirty="0"/>
          </a:p>
        </p:txBody>
      </p:sp>
    </p:spTree>
    <p:extLst>
      <p:ext uri="{BB962C8B-B14F-4D97-AF65-F5344CB8AC3E}">
        <p14:creationId xmlns:p14="http://schemas.microsoft.com/office/powerpoint/2010/main" val="4047735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extLst>
              <p:ext uri="{D42A27DB-BD31-4B8C-83A1-F6EECF244321}">
                <p14:modId xmlns:p14="http://schemas.microsoft.com/office/powerpoint/2010/main" val="2314383612"/>
              </p:ext>
            </p:extLst>
          </p:nvPr>
        </p:nvGraphicFramePr>
        <p:xfrm>
          <a:off x="986120" y="743042"/>
          <a:ext cx="9897033" cy="4868865"/>
        </p:xfrm>
        <a:graphic>
          <a:graphicData uri="http://schemas.openxmlformats.org/drawingml/2006/table">
            <a:tbl>
              <a:tblPr/>
              <a:tblGrid>
                <a:gridCol w="4565960">
                  <a:extLst>
                    <a:ext uri="{9D8B030D-6E8A-4147-A177-3AD203B41FA5}">
                      <a16:colId xmlns:a16="http://schemas.microsoft.com/office/drawing/2014/main" val="20000"/>
                    </a:ext>
                  </a:extLst>
                </a:gridCol>
                <a:gridCol w="1065649">
                  <a:extLst>
                    <a:ext uri="{9D8B030D-6E8A-4147-A177-3AD203B41FA5}">
                      <a16:colId xmlns:a16="http://schemas.microsoft.com/office/drawing/2014/main" val="20001"/>
                    </a:ext>
                  </a:extLst>
                </a:gridCol>
                <a:gridCol w="1066356">
                  <a:extLst>
                    <a:ext uri="{9D8B030D-6E8A-4147-A177-3AD203B41FA5}">
                      <a16:colId xmlns:a16="http://schemas.microsoft.com/office/drawing/2014/main" val="20002"/>
                    </a:ext>
                  </a:extLst>
                </a:gridCol>
                <a:gridCol w="1066356">
                  <a:extLst>
                    <a:ext uri="{9D8B030D-6E8A-4147-A177-3AD203B41FA5}">
                      <a16:colId xmlns:a16="http://schemas.microsoft.com/office/drawing/2014/main" val="20003"/>
                    </a:ext>
                  </a:extLst>
                </a:gridCol>
                <a:gridCol w="1066356">
                  <a:extLst>
                    <a:ext uri="{9D8B030D-6E8A-4147-A177-3AD203B41FA5}">
                      <a16:colId xmlns:a16="http://schemas.microsoft.com/office/drawing/2014/main" val="20004"/>
                    </a:ext>
                  </a:extLst>
                </a:gridCol>
                <a:gridCol w="1066356">
                  <a:extLst>
                    <a:ext uri="{9D8B030D-6E8A-4147-A177-3AD203B41FA5}">
                      <a16:colId xmlns:a16="http://schemas.microsoft.com/office/drawing/2014/main" val="20005"/>
                    </a:ext>
                  </a:extLst>
                </a:gridCol>
              </a:tblGrid>
              <a:tr h="821521">
                <a:tc>
                  <a:txBody>
                    <a:bodyPr/>
                    <a:lstStyle/>
                    <a:p>
                      <a:pPr algn="ctr">
                        <a:lnSpc>
                          <a:spcPct val="115000"/>
                        </a:lnSpc>
                        <a:spcAft>
                          <a:spcPts val="0"/>
                        </a:spcAft>
                      </a:pPr>
                      <a:r>
                        <a:rPr lang="fr-FR" sz="2400" b="1" dirty="0">
                          <a:latin typeface="Arial" pitchFamily="34" charset="0"/>
                          <a:ea typeface="Calibri"/>
                          <a:cs typeface="Arial" pitchFamily="34" charset="0"/>
                        </a:rPr>
                        <a:t>Manuels</a:t>
                      </a:r>
                      <a:endParaRPr lang="fr-FR" sz="2400" dirty="0">
                        <a:latin typeface="Arial" pitchFamily="34" charset="0"/>
                        <a:ea typeface="Calibri"/>
                        <a:cs typeface="Arial" pitchFamily="34" charset="0"/>
                      </a:endParaRPr>
                    </a:p>
                  </a:txBody>
                  <a:tcPr marL="47040" marR="47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000" b="1" dirty="0">
                          <a:latin typeface="Arial" pitchFamily="34" charset="0"/>
                          <a:ea typeface="Calibri"/>
                          <a:cs typeface="Arial" pitchFamily="34" charset="0"/>
                        </a:rPr>
                        <a:t>Période 1</a:t>
                      </a:r>
                      <a:endParaRPr lang="fr-FR" sz="2000" dirty="0">
                        <a:latin typeface="Arial" pitchFamily="34" charset="0"/>
                        <a:ea typeface="Calibri"/>
                        <a:cs typeface="Arial" pitchFamily="34" charset="0"/>
                      </a:endParaRPr>
                    </a:p>
                  </a:txBody>
                  <a:tcPr marL="47040" marR="47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000" b="1" dirty="0">
                          <a:latin typeface="Arial" pitchFamily="34" charset="0"/>
                          <a:ea typeface="Calibri"/>
                          <a:cs typeface="Arial" pitchFamily="34" charset="0"/>
                        </a:rPr>
                        <a:t>Période 2</a:t>
                      </a:r>
                      <a:endParaRPr lang="fr-FR" sz="2000" dirty="0">
                        <a:latin typeface="Arial" pitchFamily="34" charset="0"/>
                        <a:ea typeface="Calibri"/>
                        <a:cs typeface="Arial" pitchFamily="34" charset="0"/>
                      </a:endParaRPr>
                    </a:p>
                  </a:txBody>
                  <a:tcPr marL="47040" marR="47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000" b="1" dirty="0">
                          <a:latin typeface="Arial" pitchFamily="34" charset="0"/>
                          <a:ea typeface="Calibri"/>
                          <a:cs typeface="Arial" pitchFamily="34" charset="0"/>
                        </a:rPr>
                        <a:t>Période 3</a:t>
                      </a:r>
                      <a:endParaRPr lang="fr-FR" sz="2000" dirty="0">
                        <a:latin typeface="Arial" pitchFamily="34" charset="0"/>
                        <a:ea typeface="Calibri"/>
                        <a:cs typeface="Arial" pitchFamily="34" charset="0"/>
                      </a:endParaRPr>
                    </a:p>
                  </a:txBody>
                  <a:tcPr marL="47040" marR="47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000" b="1" dirty="0">
                          <a:latin typeface="Arial" pitchFamily="34" charset="0"/>
                          <a:ea typeface="Calibri"/>
                          <a:cs typeface="Arial" pitchFamily="34" charset="0"/>
                        </a:rPr>
                        <a:t>Période 4</a:t>
                      </a:r>
                      <a:endParaRPr lang="fr-FR" sz="2000" dirty="0">
                        <a:latin typeface="Arial" pitchFamily="34" charset="0"/>
                        <a:ea typeface="Calibri"/>
                        <a:cs typeface="Arial" pitchFamily="34" charset="0"/>
                      </a:endParaRPr>
                    </a:p>
                  </a:txBody>
                  <a:tcPr marL="47040" marR="47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000" b="1" dirty="0">
                          <a:latin typeface="Arial" pitchFamily="34" charset="0"/>
                          <a:ea typeface="Calibri"/>
                          <a:cs typeface="Arial" pitchFamily="34" charset="0"/>
                        </a:rPr>
                        <a:t>Période 5</a:t>
                      </a:r>
                      <a:endParaRPr lang="fr-FR" sz="2000" dirty="0">
                        <a:latin typeface="Arial" pitchFamily="34" charset="0"/>
                        <a:ea typeface="Calibri"/>
                        <a:cs typeface="Arial" pitchFamily="34" charset="0"/>
                      </a:endParaRPr>
                    </a:p>
                  </a:txBody>
                  <a:tcPr marL="47040" marR="47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85826">
                <a:tc>
                  <a:txBody>
                    <a:bodyPr/>
                    <a:lstStyle/>
                    <a:p>
                      <a:pPr>
                        <a:lnSpc>
                          <a:spcPct val="115000"/>
                        </a:lnSpc>
                        <a:spcAft>
                          <a:spcPts val="0"/>
                        </a:spcAft>
                      </a:pPr>
                      <a:r>
                        <a:rPr lang="fr-FR" sz="2400" dirty="0">
                          <a:latin typeface="Arial" pitchFamily="34" charset="0"/>
                          <a:ea typeface="Calibri"/>
                          <a:cs typeface="Arial" pitchFamily="34" charset="0"/>
                        </a:rPr>
                        <a:t>Au rythme des maths (Bordas-2016)</a:t>
                      </a: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20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a:highlight>
                            <a:srgbClr val="00FFFF"/>
                          </a:highlight>
                          <a:latin typeface="Arial" pitchFamily="34" charset="0"/>
                          <a:ea typeface="Calibri"/>
                          <a:cs typeface="Arial" pitchFamily="34" charset="0"/>
                        </a:rPr>
                        <a:t>2</a:t>
                      </a:r>
                      <a:endParaRPr lang="fr-FR" sz="20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a:highlight>
                            <a:srgbClr val="00FFFF"/>
                          </a:highlight>
                          <a:latin typeface="Arial" pitchFamily="34" charset="0"/>
                          <a:ea typeface="Calibri"/>
                          <a:cs typeface="Arial" pitchFamily="34" charset="0"/>
                        </a:rPr>
                        <a:t>1</a:t>
                      </a:r>
                      <a:r>
                        <a:rPr lang="fr-FR" sz="2000">
                          <a:latin typeface="Arial" pitchFamily="34" charset="0"/>
                          <a:ea typeface="Calibri"/>
                          <a:cs typeface="Arial" pitchFamily="34" charset="0"/>
                        </a:rPr>
                        <a:t>-</a:t>
                      </a:r>
                      <a:r>
                        <a:rPr lang="fr-FR" sz="2000">
                          <a:highlight>
                            <a:srgbClr val="00FF00"/>
                          </a:highlight>
                          <a:latin typeface="Arial" pitchFamily="34" charset="0"/>
                          <a:ea typeface="Calibri"/>
                          <a:cs typeface="Arial" pitchFamily="34" charset="0"/>
                        </a:rPr>
                        <a:t>1</a:t>
                      </a:r>
                      <a:r>
                        <a:rPr lang="fr-FR" sz="2000">
                          <a:latin typeface="Arial" pitchFamily="34" charset="0"/>
                          <a:ea typeface="Calibri"/>
                          <a:cs typeface="Arial" pitchFamily="34" charset="0"/>
                        </a:rPr>
                        <a:t>-</a:t>
                      </a:r>
                      <a:r>
                        <a:rPr lang="fr-FR" sz="2000">
                          <a:highlight>
                            <a:srgbClr val="FF00FF"/>
                          </a:highlight>
                          <a:latin typeface="Arial" pitchFamily="34" charset="0"/>
                          <a:ea typeface="Calibri"/>
                          <a:cs typeface="Arial" pitchFamily="34" charset="0"/>
                        </a:rPr>
                        <a:t>4</a:t>
                      </a:r>
                      <a:endParaRPr lang="fr-FR" sz="20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a:highlight>
                            <a:srgbClr val="FF00FF"/>
                          </a:highlight>
                          <a:latin typeface="Arial" pitchFamily="34" charset="0"/>
                          <a:ea typeface="Calibri"/>
                          <a:cs typeface="Arial" pitchFamily="34" charset="0"/>
                        </a:rPr>
                        <a:t>4</a:t>
                      </a:r>
                      <a:endParaRPr lang="fr-FR" sz="20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highlight>
                            <a:srgbClr val="FF00FF"/>
                          </a:highlight>
                          <a:latin typeface="Arial" pitchFamily="34" charset="0"/>
                          <a:ea typeface="Calibri"/>
                          <a:cs typeface="Arial" pitchFamily="34" charset="0"/>
                        </a:rPr>
                        <a:t>2</a:t>
                      </a:r>
                      <a:endParaRPr lang="fr-FR" sz="20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44933">
                <a:tc>
                  <a:txBody>
                    <a:bodyPr/>
                    <a:lstStyle/>
                    <a:p>
                      <a:pPr>
                        <a:lnSpc>
                          <a:spcPct val="115000"/>
                        </a:lnSpc>
                        <a:spcAft>
                          <a:spcPts val="0"/>
                        </a:spcAft>
                      </a:pPr>
                      <a:r>
                        <a:rPr lang="fr-FR" sz="2400" dirty="0">
                          <a:latin typeface="Arial" pitchFamily="34" charset="0"/>
                          <a:ea typeface="Calibri"/>
                          <a:cs typeface="Arial" pitchFamily="34" charset="0"/>
                        </a:rPr>
                        <a:t>Graine de Maths (Nathan-2016)</a:t>
                      </a: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20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a:highlight>
                            <a:srgbClr val="00FFFF"/>
                          </a:highlight>
                          <a:latin typeface="Arial" pitchFamily="34" charset="0"/>
                          <a:ea typeface="Calibri"/>
                          <a:cs typeface="Arial" pitchFamily="34" charset="0"/>
                        </a:rPr>
                        <a:t>2</a:t>
                      </a:r>
                      <a:r>
                        <a:rPr lang="fr-FR" sz="2000">
                          <a:latin typeface="Arial" pitchFamily="34" charset="0"/>
                          <a:ea typeface="Calibri"/>
                          <a:cs typeface="Arial" pitchFamily="34" charset="0"/>
                        </a:rPr>
                        <a:t>-</a:t>
                      </a:r>
                      <a:r>
                        <a:rPr lang="fr-FR" sz="2000">
                          <a:highlight>
                            <a:srgbClr val="00FF00"/>
                          </a:highlight>
                          <a:latin typeface="Arial" pitchFamily="34" charset="0"/>
                          <a:ea typeface="Calibri"/>
                          <a:cs typeface="Arial" pitchFamily="34" charset="0"/>
                        </a:rPr>
                        <a:t>1</a:t>
                      </a:r>
                      <a:endParaRPr lang="fr-FR" sz="20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a:highlight>
                            <a:srgbClr val="00FF00"/>
                          </a:highlight>
                          <a:latin typeface="Arial" pitchFamily="34" charset="0"/>
                          <a:ea typeface="Calibri"/>
                          <a:cs typeface="Arial" pitchFamily="34" charset="0"/>
                        </a:rPr>
                        <a:t>2</a:t>
                      </a:r>
                      <a:r>
                        <a:rPr lang="fr-FR" sz="2000">
                          <a:latin typeface="Arial" pitchFamily="34" charset="0"/>
                          <a:ea typeface="Calibri"/>
                          <a:cs typeface="Arial" pitchFamily="34" charset="0"/>
                        </a:rPr>
                        <a:t>-</a:t>
                      </a:r>
                      <a:r>
                        <a:rPr lang="fr-FR" sz="2000">
                          <a:highlight>
                            <a:srgbClr val="FF00FF"/>
                          </a:highlight>
                          <a:latin typeface="Arial" pitchFamily="34" charset="0"/>
                          <a:ea typeface="Calibri"/>
                          <a:cs typeface="Arial" pitchFamily="34" charset="0"/>
                        </a:rPr>
                        <a:t>5</a:t>
                      </a:r>
                      <a:endParaRPr lang="fr-FR" sz="20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a:highlight>
                            <a:srgbClr val="FF00FF"/>
                          </a:highlight>
                          <a:latin typeface="Arial" pitchFamily="34" charset="0"/>
                          <a:ea typeface="Calibri"/>
                          <a:cs typeface="Arial" pitchFamily="34" charset="0"/>
                        </a:rPr>
                        <a:t>9</a:t>
                      </a:r>
                      <a:endParaRPr lang="fr-FR" sz="20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highlight>
                            <a:srgbClr val="00FFFF"/>
                          </a:highlight>
                          <a:latin typeface="Arial" pitchFamily="34" charset="0"/>
                          <a:ea typeface="Calibri"/>
                          <a:cs typeface="Arial" pitchFamily="34" charset="0"/>
                        </a:rPr>
                        <a:t>2</a:t>
                      </a:r>
                      <a:endParaRPr lang="fr-FR" sz="20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85826">
                <a:tc>
                  <a:txBody>
                    <a:bodyPr/>
                    <a:lstStyle/>
                    <a:p>
                      <a:pPr>
                        <a:lnSpc>
                          <a:spcPct val="115000"/>
                        </a:lnSpc>
                        <a:spcAft>
                          <a:spcPts val="0"/>
                        </a:spcAft>
                      </a:pPr>
                      <a:r>
                        <a:rPr lang="fr-FR" sz="2400" dirty="0">
                          <a:latin typeface="Arial" pitchFamily="34" charset="0"/>
                          <a:ea typeface="Calibri"/>
                          <a:cs typeface="Arial" pitchFamily="34" charset="0"/>
                        </a:rPr>
                        <a:t>Les nouveaux outils pour les maths (Magnard-2016)</a:t>
                      </a: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20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highlight>
                            <a:srgbClr val="00FFFF"/>
                          </a:highlight>
                          <a:latin typeface="Arial" pitchFamily="34" charset="0"/>
                          <a:ea typeface="Calibri"/>
                          <a:cs typeface="Arial" pitchFamily="34" charset="0"/>
                        </a:rPr>
                        <a:t>2</a:t>
                      </a:r>
                      <a:endParaRPr lang="fr-FR" sz="20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a:highlight>
                            <a:srgbClr val="00FFFF"/>
                          </a:highlight>
                          <a:latin typeface="Arial" pitchFamily="34" charset="0"/>
                          <a:ea typeface="Calibri"/>
                          <a:cs typeface="Arial" pitchFamily="34" charset="0"/>
                        </a:rPr>
                        <a:t>2</a:t>
                      </a:r>
                      <a:r>
                        <a:rPr lang="fr-FR" sz="2000">
                          <a:latin typeface="Arial" pitchFamily="34" charset="0"/>
                          <a:ea typeface="Calibri"/>
                          <a:cs typeface="Arial" pitchFamily="34" charset="0"/>
                        </a:rPr>
                        <a:t>-</a:t>
                      </a:r>
                      <a:r>
                        <a:rPr lang="fr-FR" sz="2000">
                          <a:highlight>
                            <a:srgbClr val="00FF00"/>
                          </a:highlight>
                          <a:latin typeface="Arial" pitchFamily="34" charset="0"/>
                          <a:ea typeface="Calibri"/>
                          <a:cs typeface="Arial" pitchFamily="34" charset="0"/>
                        </a:rPr>
                        <a:t>1</a:t>
                      </a:r>
                      <a:endParaRPr lang="fr-FR" sz="20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a:highlight>
                            <a:srgbClr val="00FF00"/>
                          </a:highlight>
                          <a:latin typeface="Arial" pitchFamily="34" charset="0"/>
                          <a:ea typeface="Calibri"/>
                          <a:cs typeface="Arial" pitchFamily="34" charset="0"/>
                        </a:rPr>
                        <a:t>1</a:t>
                      </a:r>
                      <a:r>
                        <a:rPr lang="fr-FR" sz="2000">
                          <a:latin typeface="Arial" pitchFamily="34" charset="0"/>
                          <a:ea typeface="Calibri"/>
                          <a:cs typeface="Arial" pitchFamily="34" charset="0"/>
                        </a:rPr>
                        <a:t>-</a:t>
                      </a:r>
                      <a:r>
                        <a:rPr lang="fr-FR" sz="2000">
                          <a:highlight>
                            <a:srgbClr val="FF00FF"/>
                          </a:highlight>
                          <a:latin typeface="Arial" pitchFamily="34" charset="0"/>
                          <a:ea typeface="Calibri"/>
                          <a:cs typeface="Arial" pitchFamily="34" charset="0"/>
                        </a:rPr>
                        <a:t>8</a:t>
                      </a:r>
                      <a:endParaRPr lang="fr-FR" sz="20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highlight>
                            <a:srgbClr val="00FF00"/>
                          </a:highlight>
                          <a:latin typeface="Arial" pitchFamily="34" charset="0"/>
                          <a:ea typeface="Calibri"/>
                          <a:cs typeface="Arial" pitchFamily="34" charset="0"/>
                        </a:rPr>
                        <a:t>1</a:t>
                      </a:r>
                      <a:r>
                        <a:rPr lang="fr-FR" sz="2000" dirty="0">
                          <a:latin typeface="Arial" pitchFamily="34" charset="0"/>
                          <a:ea typeface="Calibri"/>
                          <a:cs typeface="Arial" pitchFamily="34" charset="0"/>
                        </a:rPr>
                        <a:t>-</a:t>
                      </a:r>
                      <a:r>
                        <a:rPr lang="fr-FR" sz="2000" dirty="0">
                          <a:highlight>
                            <a:srgbClr val="FF00FF"/>
                          </a:highlight>
                          <a:latin typeface="Arial" pitchFamily="34" charset="0"/>
                          <a:ea typeface="Calibri"/>
                          <a:cs typeface="Arial" pitchFamily="34" charset="0"/>
                        </a:rPr>
                        <a:t>6</a:t>
                      </a:r>
                      <a:endParaRPr lang="fr-FR" sz="20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4933">
                <a:tc>
                  <a:txBody>
                    <a:bodyPr/>
                    <a:lstStyle/>
                    <a:p>
                      <a:pPr>
                        <a:lnSpc>
                          <a:spcPct val="115000"/>
                        </a:lnSpc>
                        <a:spcAft>
                          <a:spcPts val="0"/>
                        </a:spcAft>
                      </a:pPr>
                      <a:r>
                        <a:rPr lang="fr-FR" sz="2400" dirty="0">
                          <a:latin typeface="Arial" pitchFamily="34" charset="0"/>
                          <a:ea typeface="Calibri"/>
                          <a:cs typeface="Arial" pitchFamily="34" charset="0"/>
                        </a:rPr>
                        <a:t>Maths explicites (Hachette-2016)</a:t>
                      </a: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20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highlight>
                            <a:srgbClr val="00FFFF"/>
                          </a:highlight>
                          <a:latin typeface="Arial" pitchFamily="34" charset="0"/>
                          <a:ea typeface="Calibri"/>
                          <a:cs typeface="Arial" pitchFamily="34" charset="0"/>
                        </a:rPr>
                        <a:t>4</a:t>
                      </a:r>
                      <a:r>
                        <a:rPr lang="fr-FR" sz="2000" dirty="0">
                          <a:latin typeface="Arial" pitchFamily="34" charset="0"/>
                          <a:ea typeface="Calibri"/>
                          <a:cs typeface="Arial" pitchFamily="34" charset="0"/>
                        </a:rPr>
                        <a:t>-</a:t>
                      </a:r>
                      <a:r>
                        <a:rPr lang="fr-FR" sz="2000" dirty="0">
                          <a:highlight>
                            <a:srgbClr val="00FF00"/>
                          </a:highlight>
                          <a:latin typeface="Arial" pitchFamily="34" charset="0"/>
                          <a:ea typeface="Calibri"/>
                          <a:cs typeface="Arial" pitchFamily="34" charset="0"/>
                        </a:rPr>
                        <a:t>1</a:t>
                      </a:r>
                      <a:endParaRPr lang="fr-FR" sz="20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highlight>
                            <a:srgbClr val="00FF00"/>
                          </a:highlight>
                          <a:latin typeface="Arial" pitchFamily="34" charset="0"/>
                          <a:ea typeface="Calibri"/>
                          <a:cs typeface="Arial" pitchFamily="34" charset="0"/>
                        </a:rPr>
                        <a:t>1</a:t>
                      </a:r>
                      <a:r>
                        <a:rPr lang="fr-FR" sz="2000" dirty="0">
                          <a:latin typeface="Arial" pitchFamily="34" charset="0"/>
                          <a:ea typeface="Calibri"/>
                          <a:cs typeface="Arial" pitchFamily="34" charset="0"/>
                        </a:rPr>
                        <a:t>-</a:t>
                      </a:r>
                      <a:r>
                        <a:rPr lang="fr-FR" sz="2000" dirty="0">
                          <a:highlight>
                            <a:srgbClr val="FF00FF"/>
                          </a:highlight>
                          <a:latin typeface="Arial" pitchFamily="34" charset="0"/>
                          <a:ea typeface="Calibri"/>
                          <a:cs typeface="Arial" pitchFamily="34" charset="0"/>
                        </a:rPr>
                        <a:t>3</a:t>
                      </a:r>
                      <a:endParaRPr lang="fr-FR" sz="20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a:highlight>
                            <a:srgbClr val="00FFFF"/>
                          </a:highlight>
                          <a:latin typeface="Arial" pitchFamily="34" charset="0"/>
                          <a:ea typeface="Calibri"/>
                          <a:cs typeface="Arial" pitchFamily="34" charset="0"/>
                        </a:rPr>
                        <a:t>1</a:t>
                      </a:r>
                      <a:r>
                        <a:rPr lang="fr-FR" sz="2000">
                          <a:latin typeface="Arial" pitchFamily="34" charset="0"/>
                          <a:ea typeface="Calibri"/>
                          <a:cs typeface="Arial" pitchFamily="34" charset="0"/>
                        </a:rPr>
                        <a:t>-</a:t>
                      </a:r>
                      <a:r>
                        <a:rPr lang="fr-FR" sz="2000">
                          <a:highlight>
                            <a:srgbClr val="FF00FF"/>
                          </a:highlight>
                          <a:latin typeface="Arial" pitchFamily="34" charset="0"/>
                          <a:ea typeface="Calibri"/>
                          <a:cs typeface="Arial" pitchFamily="34" charset="0"/>
                        </a:rPr>
                        <a:t>4</a:t>
                      </a:r>
                      <a:endParaRPr lang="fr-FR" sz="20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highlight>
                            <a:srgbClr val="00FFFF"/>
                          </a:highlight>
                          <a:latin typeface="Arial" pitchFamily="34" charset="0"/>
                          <a:ea typeface="Calibri"/>
                          <a:cs typeface="Arial" pitchFamily="34" charset="0"/>
                        </a:rPr>
                        <a:t>1</a:t>
                      </a:r>
                      <a:r>
                        <a:rPr lang="fr-FR" sz="2000" dirty="0">
                          <a:latin typeface="Arial" pitchFamily="34" charset="0"/>
                          <a:ea typeface="Calibri"/>
                          <a:cs typeface="Arial" pitchFamily="34" charset="0"/>
                        </a:rPr>
                        <a:t>-</a:t>
                      </a:r>
                      <a:r>
                        <a:rPr lang="fr-FR" sz="2000" dirty="0">
                          <a:highlight>
                            <a:srgbClr val="00FF00"/>
                          </a:highlight>
                          <a:latin typeface="Arial" pitchFamily="34" charset="0"/>
                          <a:ea typeface="Calibri"/>
                          <a:cs typeface="Arial" pitchFamily="34" charset="0"/>
                        </a:rPr>
                        <a:t>2</a:t>
                      </a:r>
                      <a:r>
                        <a:rPr lang="fr-FR" sz="2000" dirty="0">
                          <a:latin typeface="Arial" pitchFamily="34" charset="0"/>
                          <a:ea typeface="Calibri"/>
                          <a:cs typeface="Arial" pitchFamily="34" charset="0"/>
                        </a:rPr>
                        <a:t>-</a:t>
                      </a:r>
                      <a:r>
                        <a:rPr lang="fr-FR" sz="2000" dirty="0">
                          <a:highlight>
                            <a:srgbClr val="FF00FF"/>
                          </a:highlight>
                          <a:latin typeface="Arial" pitchFamily="34" charset="0"/>
                          <a:ea typeface="Calibri"/>
                          <a:cs typeface="Arial" pitchFamily="34" charset="0"/>
                        </a:rPr>
                        <a:t>2</a:t>
                      </a:r>
                      <a:endParaRPr lang="fr-FR" sz="20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85826">
                <a:tc>
                  <a:txBody>
                    <a:bodyPr/>
                    <a:lstStyle/>
                    <a:p>
                      <a:pPr>
                        <a:lnSpc>
                          <a:spcPct val="115000"/>
                        </a:lnSpc>
                        <a:spcAft>
                          <a:spcPts val="0"/>
                        </a:spcAft>
                      </a:pPr>
                      <a:r>
                        <a:rPr lang="fr-FR" sz="2400" dirty="0">
                          <a:latin typeface="Arial" pitchFamily="34" charset="0"/>
                          <a:ea typeface="Calibri"/>
                          <a:cs typeface="Arial" pitchFamily="34" charset="0"/>
                        </a:rPr>
                        <a:t>Pour comprendre les mathématiques (Hachette 2016)</a:t>
                      </a: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20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a:highlight>
                            <a:srgbClr val="00FFFF"/>
                          </a:highlight>
                          <a:latin typeface="Arial" pitchFamily="34" charset="0"/>
                          <a:ea typeface="Calibri"/>
                          <a:cs typeface="Arial" pitchFamily="34" charset="0"/>
                        </a:rPr>
                        <a:t>1</a:t>
                      </a:r>
                      <a:r>
                        <a:rPr lang="fr-FR" sz="2000">
                          <a:latin typeface="Arial" pitchFamily="34" charset="0"/>
                          <a:ea typeface="Calibri"/>
                          <a:cs typeface="Arial" pitchFamily="34" charset="0"/>
                        </a:rPr>
                        <a:t>-</a:t>
                      </a:r>
                      <a:r>
                        <a:rPr lang="fr-FR" sz="2000">
                          <a:highlight>
                            <a:srgbClr val="00FF00"/>
                          </a:highlight>
                          <a:latin typeface="Arial" pitchFamily="34" charset="0"/>
                          <a:ea typeface="Calibri"/>
                          <a:cs typeface="Arial" pitchFamily="34" charset="0"/>
                        </a:rPr>
                        <a:t>1</a:t>
                      </a:r>
                      <a:r>
                        <a:rPr lang="fr-FR" sz="2000">
                          <a:latin typeface="Arial" pitchFamily="34" charset="0"/>
                          <a:ea typeface="Calibri"/>
                          <a:cs typeface="Arial" pitchFamily="34" charset="0"/>
                        </a:rPr>
                        <a:t>-</a:t>
                      </a:r>
                      <a:r>
                        <a:rPr lang="fr-FR" sz="2000">
                          <a:highlight>
                            <a:srgbClr val="FF00FF"/>
                          </a:highlight>
                          <a:latin typeface="Arial" pitchFamily="34" charset="0"/>
                          <a:ea typeface="Calibri"/>
                          <a:cs typeface="Arial" pitchFamily="34" charset="0"/>
                        </a:rPr>
                        <a:t>1</a:t>
                      </a:r>
                      <a:endParaRPr lang="fr-FR" sz="20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highlight>
                            <a:srgbClr val="FF00FF"/>
                          </a:highlight>
                          <a:latin typeface="Arial" pitchFamily="34" charset="0"/>
                          <a:ea typeface="Calibri"/>
                          <a:cs typeface="Arial" pitchFamily="34" charset="0"/>
                        </a:rPr>
                        <a:t>11</a:t>
                      </a:r>
                      <a:endParaRPr lang="fr-FR" sz="20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a:highlight>
                            <a:srgbClr val="FF00FF"/>
                          </a:highlight>
                          <a:latin typeface="Arial" pitchFamily="34" charset="0"/>
                          <a:ea typeface="Calibri"/>
                          <a:cs typeface="Arial" pitchFamily="34" charset="0"/>
                        </a:rPr>
                        <a:t>2</a:t>
                      </a:r>
                      <a:endParaRPr lang="fr-FR" sz="200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highlight>
                            <a:srgbClr val="00FFFF"/>
                          </a:highlight>
                          <a:latin typeface="Arial" pitchFamily="34" charset="0"/>
                          <a:ea typeface="Calibri"/>
                          <a:cs typeface="Arial" pitchFamily="34" charset="0"/>
                        </a:rPr>
                        <a:t>1</a:t>
                      </a:r>
                      <a:r>
                        <a:rPr lang="fr-FR" sz="2000" dirty="0">
                          <a:latin typeface="Arial" pitchFamily="34" charset="0"/>
                          <a:ea typeface="Calibri"/>
                          <a:cs typeface="Arial" pitchFamily="34" charset="0"/>
                        </a:rPr>
                        <a:t>-</a:t>
                      </a:r>
                      <a:r>
                        <a:rPr lang="fr-FR" sz="2000" dirty="0">
                          <a:highlight>
                            <a:srgbClr val="00FF00"/>
                          </a:highlight>
                          <a:latin typeface="Arial" pitchFamily="34" charset="0"/>
                          <a:ea typeface="Calibri"/>
                          <a:cs typeface="Arial" pitchFamily="34" charset="0"/>
                        </a:rPr>
                        <a:t>2</a:t>
                      </a:r>
                      <a:r>
                        <a:rPr lang="fr-FR" sz="2000" dirty="0">
                          <a:latin typeface="Arial" pitchFamily="34" charset="0"/>
                          <a:ea typeface="Calibri"/>
                          <a:cs typeface="Arial" pitchFamily="34" charset="0"/>
                        </a:rPr>
                        <a:t>-</a:t>
                      </a:r>
                      <a:r>
                        <a:rPr lang="fr-FR" sz="2000" dirty="0">
                          <a:highlight>
                            <a:srgbClr val="FF00FF"/>
                          </a:highlight>
                          <a:latin typeface="Arial" pitchFamily="34" charset="0"/>
                          <a:ea typeface="Calibri"/>
                          <a:cs typeface="Arial" pitchFamily="34" charset="0"/>
                        </a:rPr>
                        <a:t>2</a:t>
                      </a:r>
                      <a:endParaRPr lang="fr-FR" sz="2000" dirty="0">
                        <a:latin typeface="Arial" pitchFamily="34" charset="0"/>
                        <a:ea typeface="Calibri"/>
                        <a:cs typeface="Arial" pitchFamily="34" charset="0"/>
                      </a:endParaRPr>
                    </a:p>
                  </a:txBody>
                  <a:tcPr marL="47040" marR="47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49769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a:srcRect l="6073" t="14338" r="36576" b="45933"/>
          <a:stretch/>
        </p:blipFill>
        <p:spPr>
          <a:xfrm>
            <a:off x="991366" y="353669"/>
            <a:ext cx="6571299" cy="2559349"/>
          </a:xfrm>
          <a:prstGeom prst="rect">
            <a:avLst/>
          </a:prstGeom>
        </p:spPr>
      </p:pic>
      <p:pic>
        <p:nvPicPr>
          <p:cNvPr id="5" name="Image 4"/>
          <p:cNvPicPr>
            <a:picLocks noChangeAspect="1"/>
          </p:cNvPicPr>
          <p:nvPr/>
        </p:nvPicPr>
        <p:blipFill rotWithShape="1">
          <a:blip r:embed="rId3"/>
          <a:srcRect l="7365" t="26875" r="50970" b="32590"/>
          <a:stretch/>
        </p:blipFill>
        <p:spPr>
          <a:xfrm>
            <a:off x="991367" y="2913018"/>
            <a:ext cx="6571299" cy="3594421"/>
          </a:xfrm>
          <a:prstGeom prst="rect">
            <a:avLst/>
          </a:prstGeom>
        </p:spPr>
      </p:pic>
    </p:spTree>
    <p:extLst>
      <p:ext uri="{BB962C8B-B14F-4D97-AF65-F5344CB8AC3E}">
        <p14:creationId xmlns:p14="http://schemas.microsoft.com/office/powerpoint/2010/main" val="799567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7810" t="17679" r="39058" b="16428"/>
          <a:stretch/>
        </p:blipFill>
        <p:spPr>
          <a:xfrm>
            <a:off x="3286421" y="143691"/>
            <a:ext cx="5794389" cy="6479178"/>
          </a:xfrm>
          <a:prstGeom prst="rect">
            <a:avLst/>
          </a:prstGeom>
        </p:spPr>
      </p:pic>
    </p:spTree>
    <p:extLst>
      <p:ext uri="{BB962C8B-B14F-4D97-AF65-F5344CB8AC3E}">
        <p14:creationId xmlns:p14="http://schemas.microsoft.com/office/powerpoint/2010/main" val="2590895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274320"/>
            <a:ext cx="10131425" cy="798771"/>
          </a:xfrm>
        </p:spPr>
        <p:txBody>
          <a:bodyPr/>
          <a:lstStyle/>
          <a:p>
            <a:r>
              <a:rPr lang="fr-FR" b="1" dirty="0"/>
              <a:t>PROGRESSIVITÉ DES APPRENTISSAGES</a:t>
            </a:r>
            <a:endParaRPr lang="fr-FR" dirty="0"/>
          </a:p>
        </p:txBody>
      </p:sp>
      <p:sp>
        <p:nvSpPr>
          <p:cNvPr id="3" name="Espace réservé du contenu 2"/>
          <p:cNvSpPr>
            <a:spLocks noGrp="1"/>
          </p:cNvSpPr>
          <p:nvPr>
            <p:ph idx="1"/>
          </p:nvPr>
        </p:nvSpPr>
        <p:spPr>
          <a:xfrm>
            <a:off x="685801" y="1489167"/>
            <a:ext cx="10914016" cy="4302034"/>
          </a:xfrm>
        </p:spPr>
        <p:txBody>
          <a:bodyPr>
            <a:noAutofit/>
          </a:bodyPr>
          <a:lstStyle/>
          <a:p>
            <a:r>
              <a:rPr lang="fr-FR" sz="2400" b="1" u="sng" dirty="0">
                <a:effectLst>
                  <a:outerShdw blurRad="38100" dist="38100" dir="2700000" algn="tl">
                    <a:srgbClr val="000000">
                      <a:alpha val="43137"/>
                    </a:srgbClr>
                  </a:outerShdw>
                </a:effectLst>
              </a:rPr>
              <a:t>Au cycle 2</a:t>
            </a:r>
          </a:p>
          <a:p>
            <a:pPr marL="0" indent="0">
              <a:buNone/>
            </a:pPr>
            <a:r>
              <a:rPr lang="fr-FR" sz="2400" dirty="0" smtClean="0"/>
              <a:t>- Compréhension </a:t>
            </a:r>
            <a:r>
              <a:rPr lang="fr-FR" sz="2400" dirty="0"/>
              <a:t>et appropriation du système de numération, </a:t>
            </a:r>
            <a:r>
              <a:rPr lang="fr-FR" sz="2400" dirty="0" smtClean="0"/>
              <a:t>décimal et </a:t>
            </a:r>
            <a:r>
              <a:rPr lang="fr-FR" sz="2400" dirty="0"/>
              <a:t>de position</a:t>
            </a:r>
            <a:r>
              <a:rPr lang="fr-FR" sz="2400" dirty="0" smtClean="0"/>
              <a:t>.</a:t>
            </a:r>
          </a:p>
          <a:p>
            <a:r>
              <a:rPr lang="fr-FR" sz="2400" b="1" u="sng" dirty="0" smtClean="0">
                <a:effectLst>
                  <a:outerShdw blurRad="38100" dist="38100" dir="2700000" algn="tl">
                    <a:srgbClr val="000000">
                      <a:alpha val="43137"/>
                    </a:srgbClr>
                  </a:outerShdw>
                </a:effectLst>
              </a:rPr>
              <a:t>Au cycle 3</a:t>
            </a:r>
          </a:p>
          <a:p>
            <a:pPr marL="0" indent="0">
              <a:buNone/>
            </a:pPr>
            <a:r>
              <a:rPr lang="fr-FR" sz="2400" dirty="0" smtClean="0"/>
              <a:t>- Introduction des fractions à l’aide de quantités non égales à un nombre entier d’unités. L’ approche de la notion de fraction doit s’appuyer sur des activités dans lesquelles le nombre entier montre ses limites.</a:t>
            </a:r>
          </a:p>
          <a:p>
            <a:pPr marL="0" indent="0">
              <a:buNone/>
            </a:pPr>
            <a:r>
              <a:rPr lang="fr-FR" sz="2400" dirty="0" smtClean="0"/>
              <a:t>- Formulation orale ( « trois quarts » ou « vingt-sept dixièmes ») à privilégier dans un premier temps</a:t>
            </a:r>
          </a:p>
          <a:p>
            <a:pPr marL="0" indent="0">
              <a:buNone/>
            </a:pPr>
            <a:r>
              <a:rPr lang="fr-FR" sz="2400" dirty="0" smtClean="0"/>
              <a:t>- Apparition progressive de l’écriture symbolique ( 3/4  ; 27/10  … )</a:t>
            </a:r>
          </a:p>
          <a:p>
            <a:pPr marL="0" indent="0">
              <a:buNone/>
            </a:pPr>
            <a:r>
              <a:rPr lang="fr-FR" sz="2400" dirty="0" smtClean="0"/>
              <a:t>Fractions simples et fractions décimales</a:t>
            </a:r>
            <a:endParaRPr lang="fr-FR" sz="2400" dirty="0"/>
          </a:p>
        </p:txBody>
      </p:sp>
    </p:spTree>
    <p:extLst>
      <p:ext uri="{BB962C8B-B14F-4D97-AF65-F5344CB8AC3E}">
        <p14:creationId xmlns:p14="http://schemas.microsoft.com/office/powerpoint/2010/main" val="316671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217714"/>
            <a:ext cx="10131425" cy="748937"/>
          </a:xfrm>
        </p:spPr>
        <p:txBody>
          <a:bodyPr/>
          <a:lstStyle/>
          <a:p>
            <a:r>
              <a:rPr lang="fr-FR" b="1" dirty="0"/>
              <a:t>PROGRESSIVITÉ DES APPRENTISSAGES</a:t>
            </a:r>
            <a:endParaRPr lang="fr-FR" dirty="0"/>
          </a:p>
        </p:txBody>
      </p:sp>
      <p:sp>
        <p:nvSpPr>
          <p:cNvPr id="3" name="Espace réservé du contenu 2"/>
          <p:cNvSpPr>
            <a:spLocks noGrp="1"/>
          </p:cNvSpPr>
          <p:nvPr>
            <p:ph idx="1"/>
          </p:nvPr>
        </p:nvSpPr>
        <p:spPr>
          <a:xfrm>
            <a:off x="685801" y="966651"/>
            <a:ext cx="10914016" cy="5277395"/>
          </a:xfrm>
        </p:spPr>
        <p:txBody>
          <a:bodyPr>
            <a:normAutofit/>
          </a:bodyPr>
          <a:lstStyle/>
          <a:p>
            <a:r>
              <a:rPr lang="fr-FR" sz="2600" b="1" u="sng" dirty="0">
                <a:effectLst>
                  <a:outerShdw blurRad="38100" dist="38100" dir="2700000" algn="tl">
                    <a:srgbClr val="000000">
                      <a:alpha val="43137"/>
                    </a:srgbClr>
                  </a:outerShdw>
                </a:effectLst>
              </a:rPr>
              <a:t>Au cycle 3</a:t>
            </a:r>
          </a:p>
          <a:p>
            <a:pPr marL="0" indent="0">
              <a:buNone/>
            </a:pPr>
            <a:r>
              <a:rPr lang="fr-FR" sz="2600" dirty="0" smtClean="0"/>
              <a:t>- </a:t>
            </a:r>
            <a:r>
              <a:rPr lang="fr-FR" sz="2600" b="1" u="sng" dirty="0" smtClean="0">
                <a:effectLst>
                  <a:outerShdw blurRad="38100" dist="38100" dir="2700000" algn="tl">
                    <a:srgbClr val="000000">
                      <a:alpha val="43137"/>
                    </a:srgbClr>
                  </a:outerShdw>
                </a:effectLst>
              </a:rPr>
              <a:t>Nombre </a:t>
            </a:r>
            <a:r>
              <a:rPr lang="fr-FR" sz="2600" b="1" u="sng" dirty="0">
                <a:effectLst>
                  <a:outerShdw blurRad="38100" dist="38100" dir="2700000" algn="tl">
                    <a:srgbClr val="000000">
                      <a:alpha val="43137"/>
                    </a:srgbClr>
                  </a:outerShdw>
                </a:effectLst>
              </a:rPr>
              <a:t>décimal </a:t>
            </a:r>
            <a:r>
              <a:rPr lang="fr-FR" sz="2600" b="1" u="sng" dirty="0" smtClean="0">
                <a:effectLst>
                  <a:outerShdw blurRad="38100" dist="38100" dir="2700000" algn="tl">
                    <a:srgbClr val="000000">
                      <a:alpha val="43137"/>
                    </a:srgbClr>
                  </a:outerShdw>
                </a:effectLst>
              </a:rPr>
              <a:t>:</a:t>
            </a:r>
            <a:r>
              <a:rPr lang="fr-FR" sz="2600" dirty="0" smtClean="0"/>
              <a:t> nombre </a:t>
            </a:r>
            <a:r>
              <a:rPr lang="fr-FR" sz="2600" dirty="0"/>
              <a:t>qui peut s’écrire sous la forme d’une fraction décimale</a:t>
            </a:r>
          </a:p>
          <a:p>
            <a:pPr marL="0" indent="0">
              <a:buNone/>
            </a:pPr>
            <a:r>
              <a:rPr lang="fr-FR" sz="2600" dirty="0" smtClean="0"/>
              <a:t>- Ecriture </a:t>
            </a:r>
            <a:r>
              <a:rPr lang="fr-FR" sz="2600" dirty="0"/>
              <a:t>à virgule introduite en première année de cycle</a:t>
            </a:r>
          </a:p>
          <a:p>
            <a:pPr marL="0" indent="0">
              <a:buNone/>
            </a:pPr>
            <a:r>
              <a:rPr lang="fr-FR" sz="2600" dirty="0" smtClean="0"/>
              <a:t>- Ecriture </a:t>
            </a:r>
            <a:r>
              <a:rPr lang="fr-FR" sz="2600" dirty="0"/>
              <a:t>à virgule et écriture fractionnaire coexistent : l’utilisation </a:t>
            </a:r>
            <a:r>
              <a:rPr lang="fr-FR" sz="2600" dirty="0" smtClean="0"/>
              <a:t>des fractions </a:t>
            </a:r>
            <a:r>
              <a:rPr lang="fr-FR" sz="2600" dirty="0"/>
              <a:t>décimales contribue à donner du sens aux calculs </a:t>
            </a:r>
            <a:r>
              <a:rPr lang="fr-FR" sz="2600" dirty="0" smtClean="0"/>
              <a:t>avec écritures </a:t>
            </a:r>
            <a:r>
              <a:rPr lang="fr-FR" sz="2600" dirty="0"/>
              <a:t>à virgule.</a:t>
            </a:r>
          </a:p>
          <a:p>
            <a:pPr marL="0" indent="0">
              <a:buNone/>
            </a:pPr>
            <a:r>
              <a:rPr lang="fr-FR" sz="2600" dirty="0" smtClean="0"/>
              <a:t>- Dernière </a:t>
            </a:r>
            <a:r>
              <a:rPr lang="fr-FR" sz="2600" dirty="0"/>
              <a:t>année de cycle 3 : 𝑎/𝑏  quotient de a par b.</a:t>
            </a:r>
          </a:p>
          <a:p>
            <a:r>
              <a:rPr lang="fr-FR" sz="2600" b="1" u="sng" dirty="0">
                <a:effectLst>
                  <a:outerShdw blurRad="38100" dist="38100" dir="2700000" algn="tl">
                    <a:srgbClr val="000000">
                      <a:alpha val="43137"/>
                    </a:srgbClr>
                  </a:outerShdw>
                </a:effectLst>
              </a:rPr>
              <a:t>Au cycle 4 </a:t>
            </a:r>
            <a:r>
              <a:rPr lang="fr-FR" sz="2600" dirty="0"/>
              <a:t>: comparer, ajouter, soustraire, multiplier et diviser </a:t>
            </a:r>
            <a:r>
              <a:rPr lang="fr-FR" sz="2600" dirty="0" smtClean="0"/>
              <a:t>des fractions</a:t>
            </a:r>
            <a:r>
              <a:rPr lang="fr-FR" sz="2600" dirty="0"/>
              <a:t>.</a:t>
            </a:r>
          </a:p>
          <a:p>
            <a:pPr marL="0" indent="0">
              <a:buNone/>
            </a:pPr>
            <a:r>
              <a:rPr lang="fr-FR" sz="2600" dirty="0" smtClean="0"/>
              <a:t>- Problèmes </a:t>
            </a:r>
            <a:r>
              <a:rPr lang="fr-FR" sz="2600" dirty="0"/>
              <a:t>et calculs avec nombres rationnels non décimaux.</a:t>
            </a:r>
          </a:p>
        </p:txBody>
      </p:sp>
    </p:spTree>
    <p:extLst>
      <p:ext uri="{BB962C8B-B14F-4D97-AF65-F5344CB8AC3E}">
        <p14:creationId xmlns:p14="http://schemas.microsoft.com/office/powerpoint/2010/main" val="25901533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Bleu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TM03457452[[fn=Céleste]]</Template>
  <TotalTime>473</TotalTime>
  <Words>1952</Words>
  <Application>Microsoft Office PowerPoint</Application>
  <PresentationFormat>Grand écran</PresentationFormat>
  <Paragraphs>242</Paragraphs>
  <Slides>38</Slides>
  <Notes>15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38</vt:i4>
      </vt:variant>
    </vt:vector>
  </HeadingPairs>
  <TitlesOfParts>
    <vt:vector size="43" baseType="lpstr">
      <vt:lpstr>Arial</vt:lpstr>
      <vt:lpstr>Calibri</vt:lpstr>
      <vt:lpstr>Calibri Light</vt:lpstr>
      <vt:lpstr>Times New Roman</vt:lpstr>
      <vt:lpstr>Céleste</vt:lpstr>
      <vt:lpstr>FRACTIONS ET DECIMAUX </vt:lpstr>
      <vt:lpstr>ANALYSE DES MANUELS AU CM1: nombre et répartition des séances consacrées aux fractions, fractions décimales et nombres décimaux</vt:lpstr>
      <vt:lpstr>Présentation PowerPoint</vt:lpstr>
      <vt:lpstr>ANALYSE DES MANUELS AU CM2: nombre et répartition des séances consacrées aux fractions, fractions décimales et nombres décimaux</vt:lpstr>
      <vt:lpstr>Présentation PowerPoint</vt:lpstr>
      <vt:lpstr>Présentation PowerPoint</vt:lpstr>
      <vt:lpstr>Présentation PowerPoint</vt:lpstr>
      <vt:lpstr>PROGRESSIVITÉ DES APPRENTISSAGES</vt:lpstr>
      <vt:lpstr>PROGRESSIVITÉ DES APPRENTISSAGES</vt:lpstr>
      <vt:lpstr>Apprendre en mathématiques: comment ?</vt:lpstr>
      <vt:lpstr>Les préconisations de la conférence de consensus</vt:lpstr>
      <vt:lpstr>Les préconisations de la conférence de consensus</vt:lpstr>
      <vt:lpstr>Les préconisations de la conférence de consensus</vt:lpstr>
      <vt:lpstr>Les préconisations de la conférence de consensus</vt:lpstr>
      <vt:lpstr>Les préconisations de la conférence de consensus</vt:lpstr>
      <vt:lpstr>Les préconisations de la conférence de consensus</vt:lpstr>
      <vt:lpstr>ANNEXE 1: Découverte des fractions, en commençant par les fractions simples </vt:lpstr>
      <vt:lpstr>L’écriture fractionnaire: une rupture</vt:lpstr>
      <vt:lpstr>DES situations de manipulation issues des documents ressources</vt:lpstr>
      <vt:lpstr>DES situations de manipulation issues des documents ressources</vt:lpstr>
      <vt:lpstr>La carte d’identité d’un nombre   </vt:lpstr>
      <vt:lpstr>Les points de vigilance</vt:lpstr>
      <vt:lpstr>Repérage sur une demi-droite graduée</vt:lpstr>
      <vt:lpstr>ANNEXE 5: le guide-âne</vt:lpstr>
      <vt:lpstr>Les fractions simples en séance de calcul mental</vt:lpstr>
      <vt:lpstr>ANNEXE 2: De la fraction simple à la fraction décimale</vt:lpstr>
      <vt:lpstr>Situation 1: documents ressources</vt:lpstr>
      <vt:lpstr>Situation 2: documents ressources</vt:lpstr>
      <vt:lpstr>Présentation PowerPoint</vt:lpstr>
      <vt:lpstr>Différentes écritures d’un même nombre</vt:lpstr>
      <vt:lpstr>Les fractions décimales sur la droite graduée</vt:lpstr>
      <vt:lpstr>ANNEXE 3: Introduction de l’écriture à virgule</vt:lpstr>
      <vt:lpstr>Pour le présentiel 2</vt:lpstr>
      <vt:lpstr>LES NOMBRES DECIMAUX</vt:lpstr>
      <vt:lpstr>LES NOMBRES DECIMAUX</vt:lpstr>
      <vt:lpstr>Multiplication et division par 10, 100, 1000</vt:lpstr>
      <vt:lpstr>ANNEXE 4: Le glisse-nombre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FRACTIONS ET DECIMAUX </dc:title>
  <dc:creator>Utilisateur Windows</dc:creator>
  <cp:lastModifiedBy>Utilisateur Windows</cp:lastModifiedBy>
  <cp:revision>71</cp:revision>
  <dcterms:created xsi:type="dcterms:W3CDTF">2018-03-02T12:48:29Z</dcterms:created>
  <dcterms:modified xsi:type="dcterms:W3CDTF">2018-11-13T11:23:41Z</dcterms:modified>
</cp:coreProperties>
</file>