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7"/>
  </p:notesMasterIdLst>
  <p:handoutMasterIdLst>
    <p:handoutMasterId r:id="rId68"/>
  </p:handoutMasterIdLst>
  <p:sldIdLst>
    <p:sldId id="264" r:id="rId5"/>
    <p:sldId id="276" r:id="rId6"/>
    <p:sldId id="336" r:id="rId7"/>
    <p:sldId id="337" r:id="rId8"/>
    <p:sldId id="338" r:id="rId9"/>
    <p:sldId id="306" r:id="rId10"/>
    <p:sldId id="315" r:id="rId11"/>
    <p:sldId id="283" r:id="rId12"/>
    <p:sldId id="266" r:id="rId13"/>
    <p:sldId id="404" r:id="rId14"/>
    <p:sldId id="317" r:id="rId15"/>
    <p:sldId id="293" r:id="rId16"/>
    <p:sldId id="373" r:id="rId17"/>
    <p:sldId id="351" r:id="rId18"/>
    <p:sldId id="403" r:id="rId19"/>
    <p:sldId id="401" r:id="rId20"/>
    <p:sldId id="402" r:id="rId21"/>
    <p:sldId id="356" r:id="rId22"/>
    <p:sldId id="320" r:id="rId23"/>
    <p:sldId id="321" r:id="rId24"/>
    <p:sldId id="379" r:id="rId25"/>
    <p:sldId id="324" r:id="rId26"/>
    <p:sldId id="396" r:id="rId27"/>
    <p:sldId id="395" r:id="rId28"/>
    <p:sldId id="399" r:id="rId29"/>
    <p:sldId id="400" r:id="rId30"/>
    <p:sldId id="398" r:id="rId31"/>
    <p:sldId id="387" r:id="rId32"/>
    <p:sldId id="389" r:id="rId33"/>
    <p:sldId id="391" r:id="rId34"/>
    <p:sldId id="392" r:id="rId35"/>
    <p:sldId id="393" r:id="rId36"/>
    <p:sldId id="394" r:id="rId37"/>
    <p:sldId id="292" r:id="rId38"/>
    <p:sldId id="334" r:id="rId39"/>
    <p:sldId id="333" r:id="rId40"/>
    <p:sldId id="332" r:id="rId41"/>
    <p:sldId id="408" r:id="rId42"/>
    <p:sldId id="406" r:id="rId43"/>
    <p:sldId id="407" r:id="rId44"/>
    <p:sldId id="345" r:id="rId45"/>
    <p:sldId id="331" r:id="rId46"/>
    <p:sldId id="341" r:id="rId47"/>
    <p:sldId id="380" r:id="rId48"/>
    <p:sldId id="343" r:id="rId49"/>
    <p:sldId id="344" r:id="rId50"/>
    <p:sldId id="291" r:id="rId51"/>
    <p:sldId id="405" r:id="rId52"/>
    <p:sldId id="290" r:id="rId53"/>
    <p:sldId id="346" r:id="rId54"/>
    <p:sldId id="368" r:id="rId55"/>
    <p:sldId id="371" r:id="rId56"/>
    <p:sldId id="296" r:id="rId57"/>
    <p:sldId id="381" r:id="rId58"/>
    <p:sldId id="382" r:id="rId59"/>
    <p:sldId id="347" r:id="rId60"/>
    <p:sldId id="348" r:id="rId61"/>
    <p:sldId id="303" r:id="rId62"/>
    <p:sldId id="377" r:id="rId63"/>
    <p:sldId id="374" r:id="rId64"/>
    <p:sldId id="302" r:id="rId65"/>
    <p:sldId id="378" r:id="rId66"/>
  </p:sldIdLst>
  <p:sldSz cx="12188825" cy="6858000"/>
  <p:notesSz cx="6797675" cy="9872663"/>
  <p:defaultTextStyle>
    <a:defPPr rtl="0">
      <a:defRPr lang="fr-F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533" autoAdjust="0"/>
  </p:normalViewPr>
  <p:slideViewPr>
    <p:cSldViewPr showGuides="1">
      <p:cViewPr varScale="1">
        <p:scale>
          <a:sx n="71" d="100"/>
          <a:sy n="71" d="100"/>
        </p:scale>
        <p:origin x="72" y="108"/>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2802" y="7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2-14T11:24:43.141" idx="1">
    <p:pos x="7102" y="48"/>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0992" tIns="45496" rIns="90992" bIns="45496" rtlCol="0"/>
          <a:lstStyle>
            <a:lvl1pPr algn="l" rtl="0">
              <a:defRPr sz="1200"/>
            </a:lvl1pPr>
          </a:lstStyle>
          <a:p>
            <a:pPr rtl="0"/>
            <a:endParaRPr lang="fr-FR" dirty="0">
              <a:solidFill>
                <a:schemeClr val="tx2"/>
              </a:solidFill>
            </a:endParaRPr>
          </a:p>
        </p:txBody>
      </p:sp>
      <p:sp>
        <p:nvSpPr>
          <p:cNvPr id="3" name="Espace réservé de la date 2"/>
          <p:cNvSpPr>
            <a:spLocks noGrp="1"/>
          </p:cNvSpPr>
          <p:nvPr>
            <p:ph type="dt" sz="quarter" idx="1"/>
          </p:nvPr>
        </p:nvSpPr>
        <p:spPr>
          <a:xfrm>
            <a:off x="3850443" y="0"/>
            <a:ext cx="2945659" cy="493633"/>
          </a:xfrm>
          <a:prstGeom prst="rect">
            <a:avLst/>
          </a:prstGeom>
        </p:spPr>
        <p:txBody>
          <a:bodyPr vert="horz" lIns="90992" tIns="45496" rIns="90992" bIns="45496" rtlCol="0"/>
          <a:lstStyle>
            <a:lvl1pPr algn="l" rtl="0">
              <a:defRPr sz="1200"/>
            </a:lvl1pPr>
          </a:lstStyle>
          <a:p>
            <a:pPr algn="r" rtl="0"/>
            <a:fld id="{E688FA03-17C3-4384-A8CA-C7B5B2C3661B}" type="datetime1">
              <a:rPr lang="fr-FR" smtClean="0">
                <a:solidFill>
                  <a:schemeClr val="tx2"/>
                </a:solidFill>
              </a:rPr>
              <a:pPr algn="r" rtl="0"/>
              <a:t>02/03/2019</a:t>
            </a:fld>
            <a:endParaRPr lang="fr-FR" dirty="0">
              <a:solidFill>
                <a:schemeClr val="tx2"/>
              </a:solidFill>
            </a:endParaRPr>
          </a:p>
        </p:txBody>
      </p:sp>
      <p:sp>
        <p:nvSpPr>
          <p:cNvPr id="4" name="Espace réservé du pied de page 3"/>
          <p:cNvSpPr>
            <a:spLocks noGrp="1"/>
          </p:cNvSpPr>
          <p:nvPr>
            <p:ph type="ftr" sz="quarter" idx="2"/>
          </p:nvPr>
        </p:nvSpPr>
        <p:spPr>
          <a:xfrm>
            <a:off x="0" y="9377316"/>
            <a:ext cx="2945659" cy="493633"/>
          </a:xfrm>
          <a:prstGeom prst="rect">
            <a:avLst/>
          </a:prstGeom>
        </p:spPr>
        <p:txBody>
          <a:bodyPr vert="horz" lIns="90992" tIns="45496" rIns="90992" bIns="45496" rtlCol="0" anchor="b"/>
          <a:lstStyle>
            <a:lvl1pPr algn="l" rtl="0">
              <a:defRPr sz="1200"/>
            </a:lvl1pPr>
          </a:lstStyle>
          <a:p>
            <a:pPr rtl="0"/>
            <a:endParaRPr lang="fr-FR" dirty="0">
              <a:solidFill>
                <a:schemeClr val="tx2"/>
              </a:solidFill>
            </a:endParaRPr>
          </a:p>
        </p:txBody>
      </p:sp>
      <p:sp>
        <p:nvSpPr>
          <p:cNvPr id="5" name="Espace réservé du numéro de diapositive 4"/>
          <p:cNvSpPr>
            <a:spLocks noGrp="1"/>
          </p:cNvSpPr>
          <p:nvPr>
            <p:ph type="sldNum" sz="quarter" idx="3"/>
          </p:nvPr>
        </p:nvSpPr>
        <p:spPr>
          <a:xfrm>
            <a:off x="3850443" y="9377316"/>
            <a:ext cx="2945659" cy="493633"/>
          </a:xfrm>
          <a:prstGeom prst="rect">
            <a:avLst/>
          </a:prstGeom>
        </p:spPr>
        <p:txBody>
          <a:bodyPr vert="horz" lIns="90992" tIns="45496" rIns="90992" bIns="45496" rtlCol="0" anchor="b"/>
          <a:lstStyle>
            <a:lvl1pPr algn="l" rtl="0">
              <a:defRPr sz="1200"/>
            </a:lvl1pPr>
          </a:lstStyle>
          <a:p>
            <a:pPr algn="r" rtl="0"/>
            <a:fld id="{CFD77566-CD65-4859-9FA1-43956DC85B8C}" type="slidenum">
              <a:rPr lang="fr-FR" smtClean="0">
                <a:solidFill>
                  <a:schemeClr val="tx2"/>
                </a:solidFill>
              </a:rPr>
              <a:pPr algn="r" rtl="0"/>
              <a:t>‹N°›</a:t>
            </a:fld>
            <a:endParaRPr lang="fr-F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0992" tIns="45496" rIns="90992" bIns="45496" rtlCol="0"/>
          <a:lstStyle>
            <a:lvl1pPr algn="l" rtl="0">
              <a:defRPr sz="1200">
                <a:solidFill>
                  <a:schemeClr val="tx2"/>
                </a:solidFill>
              </a:defRPr>
            </a:lvl1pPr>
          </a:lstStyle>
          <a:p>
            <a:pPr rtl="0"/>
            <a:endParaRPr lang="fr-FR" noProof="0" dirty="0"/>
          </a:p>
        </p:txBody>
      </p:sp>
      <p:sp>
        <p:nvSpPr>
          <p:cNvPr id="3" name="Espace réservé de la date 2"/>
          <p:cNvSpPr>
            <a:spLocks noGrp="1"/>
          </p:cNvSpPr>
          <p:nvPr>
            <p:ph type="dt" idx="1"/>
          </p:nvPr>
        </p:nvSpPr>
        <p:spPr>
          <a:xfrm>
            <a:off x="3850443" y="0"/>
            <a:ext cx="2945659" cy="493633"/>
          </a:xfrm>
          <a:prstGeom prst="rect">
            <a:avLst/>
          </a:prstGeom>
        </p:spPr>
        <p:txBody>
          <a:bodyPr vert="horz" lIns="90992" tIns="45496" rIns="90992" bIns="45496" rtlCol="0"/>
          <a:lstStyle>
            <a:lvl1pPr algn="r" rtl="0">
              <a:defRPr sz="1200">
                <a:solidFill>
                  <a:schemeClr val="tx2"/>
                </a:solidFill>
              </a:defRPr>
            </a:lvl1pPr>
          </a:lstStyle>
          <a:p>
            <a:fld id="{0278E6AB-A867-4373-B52A-2119E5F3C74C}" type="datetime1">
              <a:rPr lang="fr-FR" smtClean="0"/>
              <a:pPr/>
              <a:t>02/03/2019</a:t>
            </a:fld>
            <a:endParaRPr lang="fr-FR" dirty="0"/>
          </a:p>
        </p:txBody>
      </p:sp>
      <p:sp>
        <p:nvSpPr>
          <p:cNvPr id="4" name="Espace réservé de l’image des diapositives 3"/>
          <p:cNvSpPr>
            <a:spLocks noGrp="1" noRot="1" noChangeAspect="1"/>
          </p:cNvSpPr>
          <p:nvPr>
            <p:ph type="sldImg" idx="2"/>
          </p:nvPr>
        </p:nvSpPr>
        <p:spPr>
          <a:xfrm>
            <a:off x="109538" y="739775"/>
            <a:ext cx="6578600" cy="3702050"/>
          </a:xfrm>
          <a:prstGeom prst="rect">
            <a:avLst/>
          </a:prstGeom>
          <a:noFill/>
          <a:ln w="12700">
            <a:solidFill>
              <a:prstClr val="black"/>
            </a:solidFill>
          </a:ln>
        </p:spPr>
        <p:txBody>
          <a:bodyPr vert="horz" lIns="90992" tIns="45496" rIns="90992" bIns="45496" rtlCol="0" anchor="ctr"/>
          <a:lstStyle/>
          <a:p>
            <a:pPr rtl="0"/>
            <a:endParaRPr lang="fr-FR" noProof="0" dirty="0"/>
          </a:p>
        </p:txBody>
      </p:sp>
      <p:sp>
        <p:nvSpPr>
          <p:cNvPr id="5" name="Espace réservé des notes 4"/>
          <p:cNvSpPr>
            <a:spLocks noGrp="1"/>
          </p:cNvSpPr>
          <p:nvPr>
            <p:ph type="body" sz="quarter" idx="3"/>
          </p:nvPr>
        </p:nvSpPr>
        <p:spPr>
          <a:xfrm>
            <a:off x="679768" y="4689515"/>
            <a:ext cx="5438140" cy="4442698"/>
          </a:xfrm>
          <a:prstGeom prst="rect">
            <a:avLst/>
          </a:prstGeom>
        </p:spPr>
        <p:txBody>
          <a:bodyPr vert="horz" lIns="90992" tIns="45496" rIns="90992" bIns="45496"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9377316"/>
            <a:ext cx="2945659" cy="493633"/>
          </a:xfrm>
          <a:prstGeom prst="rect">
            <a:avLst/>
          </a:prstGeom>
        </p:spPr>
        <p:txBody>
          <a:bodyPr vert="horz" lIns="90992" tIns="45496" rIns="90992" bIns="45496" rtlCol="0" anchor="b"/>
          <a:lstStyle>
            <a:lvl1pPr algn="l" rtl="0">
              <a:defRPr sz="1200">
                <a:solidFill>
                  <a:schemeClr val="tx2"/>
                </a:solidFill>
              </a:defRPr>
            </a:lvl1pPr>
          </a:lstStyle>
          <a:p>
            <a:pPr rtl="0"/>
            <a:endParaRPr lang="fr-FR" noProof="0" dirty="0"/>
          </a:p>
        </p:txBody>
      </p:sp>
      <p:sp>
        <p:nvSpPr>
          <p:cNvPr id="7" name="Espace réservé du numéro de diapositive 6"/>
          <p:cNvSpPr>
            <a:spLocks noGrp="1"/>
          </p:cNvSpPr>
          <p:nvPr>
            <p:ph type="sldNum" sz="quarter" idx="5"/>
          </p:nvPr>
        </p:nvSpPr>
        <p:spPr>
          <a:xfrm>
            <a:off x="3850443" y="9377316"/>
            <a:ext cx="2945659" cy="493633"/>
          </a:xfrm>
          <a:prstGeom prst="rect">
            <a:avLst/>
          </a:prstGeom>
        </p:spPr>
        <p:txBody>
          <a:bodyPr vert="horz" lIns="90992" tIns="45496" rIns="90992" bIns="45496" rtlCol="0" anchor="b"/>
          <a:lstStyle>
            <a:lvl1pPr algn="r" rtl="0">
              <a:defRPr sz="1200">
                <a:solidFill>
                  <a:schemeClr val="tx2"/>
                </a:solidFill>
              </a:defRPr>
            </a:lvl1pPr>
          </a:lstStyle>
          <a:p>
            <a:fld id="{B8796F01-7154-41E0-B48B-A6921757531A}" type="slidenum">
              <a:rPr lang="fr-FR" smtClean="0"/>
              <a:pPr/>
              <a:t>‹N°›</a:t>
            </a:fld>
            <a:endParaRPr lang="fr-F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128 pages  pour trouver des réponses</a:t>
            </a:r>
          </a:p>
          <a:p>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8</a:t>
            </a:fld>
            <a:endParaRPr lang="fr-FR" dirty="0"/>
          </a:p>
        </p:txBody>
      </p:sp>
    </p:spTree>
    <p:extLst>
      <p:ext uri="{BB962C8B-B14F-4D97-AF65-F5344CB8AC3E}">
        <p14:creationId xmlns:p14="http://schemas.microsoft.com/office/powerpoint/2010/main" val="257669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61</a:t>
            </a:fld>
            <a:endParaRPr lang="fr-FR" dirty="0"/>
          </a:p>
        </p:txBody>
      </p:sp>
    </p:spTree>
    <p:extLst>
      <p:ext uri="{BB962C8B-B14F-4D97-AF65-F5344CB8AC3E}">
        <p14:creationId xmlns:p14="http://schemas.microsoft.com/office/powerpoint/2010/main" val="360099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12</a:t>
            </a:fld>
            <a:endParaRPr lang="fr-FR" dirty="0"/>
          </a:p>
        </p:txBody>
      </p:sp>
    </p:spTree>
    <p:extLst>
      <p:ext uri="{BB962C8B-B14F-4D97-AF65-F5344CB8AC3E}">
        <p14:creationId xmlns:p14="http://schemas.microsoft.com/office/powerpoint/2010/main" val="1807553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13</a:t>
            </a:fld>
            <a:endParaRPr lang="fr-FR" dirty="0"/>
          </a:p>
        </p:txBody>
      </p:sp>
    </p:spTree>
    <p:extLst>
      <p:ext uri="{BB962C8B-B14F-4D97-AF65-F5344CB8AC3E}">
        <p14:creationId xmlns:p14="http://schemas.microsoft.com/office/powerpoint/2010/main" val="3453816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25</a:t>
            </a:fld>
            <a:endParaRPr lang="fr-FR" dirty="0"/>
          </a:p>
        </p:txBody>
      </p:sp>
    </p:spTree>
    <p:extLst>
      <p:ext uri="{BB962C8B-B14F-4D97-AF65-F5344CB8AC3E}">
        <p14:creationId xmlns:p14="http://schemas.microsoft.com/office/powerpoint/2010/main" val="267326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26</a:t>
            </a:fld>
            <a:endParaRPr lang="fr-FR" dirty="0"/>
          </a:p>
        </p:txBody>
      </p:sp>
    </p:spTree>
    <p:extLst>
      <p:ext uri="{BB962C8B-B14F-4D97-AF65-F5344CB8AC3E}">
        <p14:creationId xmlns:p14="http://schemas.microsoft.com/office/powerpoint/2010/main" val="173048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632B5D-6CFB-4FAA-BD69-6EABA7FB6C36}" type="slidenum">
              <a:rPr lang="fr-FR" smtClean="0"/>
              <a:pPr/>
              <a:t>34</a:t>
            </a:fld>
            <a:endParaRPr lang="fr-FR"/>
          </a:p>
        </p:txBody>
      </p:sp>
    </p:spTree>
    <p:extLst>
      <p:ext uri="{BB962C8B-B14F-4D97-AF65-F5344CB8AC3E}">
        <p14:creationId xmlns:p14="http://schemas.microsoft.com/office/powerpoint/2010/main" val="275881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a:t>
            </a:r>
            <a:r>
              <a:rPr lang="fr-FR" baseline="0" dirty="0" smtClean="0"/>
              <a:t> Rappel de notions vues précédemment    2) Présenter l’univers du texte    3) Poser des questions ciblées   </a:t>
            </a:r>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36</a:t>
            </a:fld>
            <a:endParaRPr lang="fr-FR" dirty="0"/>
          </a:p>
        </p:txBody>
      </p:sp>
    </p:spTree>
    <p:extLst>
      <p:ext uri="{BB962C8B-B14F-4D97-AF65-F5344CB8AC3E}">
        <p14:creationId xmlns:p14="http://schemas.microsoft.com/office/powerpoint/2010/main" val="134159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50</a:t>
            </a:fld>
            <a:endParaRPr lang="fr-FR" dirty="0"/>
          </a:p>
        </p:txBody>
      </p:sp>
    </p:spTree>
    <p:extLst>
      <p:ext uri="{BB962C8B-B14F-4D97-AF65-F5344CB8AC3E}">
        <p14:creationId xmlns:p14="http://schemas.microsoft.com/office/powerpoint/2010/main" val="212391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56</a:t>
            </a:fld>
            <a:endParaRPr lang="fr-FR" dirty="0"/>
          </a:p>
        </p:txBody>
      </p:sp>
    </p:spTree>
    <p:extLst>
      <p:ext uri="{BB962C8B-B14F-4D97-AF65-F5344CB8AC3E}">
        <p14:creationId xmlns:p14="http://schemas.microsoft.com/office/powerpoint/2010/main" val="1751232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fr-FR" noProof="0" smtClean="0"/>
              <a:t>Modifiez le style du titre</a:t>
            </a:r>
            <a:endParaRPr lang="fr-FR" noProof="0" dirty="0"/>
          </a:p>
        </p:txBody>
      </p:sp>
      <p:sp>
        <p:nvSpPr>
          <p:cNvPr id="3" name="Sous-titre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fr-FR" noProof="0" smtClean="0"/>
              <a:t>Modifier le style des sous-titres du masque</a:t>
            </a:r>
            <a:endParaRPr lang="fr-F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54209E4F-DFC6-482F-A6CA-B16F8BC41929}" type="datetime1">
              <a:rPr lang="fr-FR" smtClean="0"/>
              <a:pPr/>
              <a:t>02/03/2019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noProof="0" smtClean="0"/>
              <a:pPr rtl="0"/>
              <a:t>‹N°›</a:t>
            </a:fld>
            <a:endParaRPr lang="fr-F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852633" y="274638"/>
            <a:ext cx="1422030" cy="5897561"/>
          </a:xfrm>
        </p:spPr>
        <p:txBody>
          <a:bodyPr vert="eaVert"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a:xfrm>
            <a:off x="1117309" y="274638"/>
            <a:ext cx="8532178" cy="5897561"/>
          </a:xfrm>
        </p:spPr>
        <p:txBody>
          <a:bodyPr vert="eaVert"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B91AE174-79A8-4DBD-949F-59976445A8D7}" type="datetime1">
              <a:rPr lang="fr-FR" smtClean="0"/>
              <a:pPr/>
              <a:t>02/03/2019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noProof="0" smtClean="0"/>
              <a:pPr rtl="0"/>
              <a:t>‹N°›</a:t>
            </a:fld>
            <a:endParaRPr lang="fr-F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18662048-31C6-4FA4-8E2A-A7A728DE4DAD}" type="datetime1">
              <a:rPr lang="fr-FR" smtClean="0"/>
              <a:pPr/>
              <a:t>02/03/2019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DA60BA0E-20D0-4E7C-B286-26C960A6788F}" type="slidenum">
              <a:rPr lang="fr-FR" noProof="0" smtClean="0"/>
              <a:pPr rtl="0"/>
              <a:t>‹N°›</a:t>
            </a:fld>
            <a:endParaRPr lang="fr-F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fr-FR" noProof="0" smtClean="0"/>
              <a:t>Modifier les styles du texte du masque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fld id="{8A64196A-BEE6-4491-90B5-F68FE796655F}" type="datetime1">
              <a:rPr lang="fr-FR" smtClean="0"/>
              <a:pPr/>
              <a:t>02/03/2019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EB37DED6-D4C7-42EE-AB49-D2E39E64FDE4}" type="slidenum">
              <a:rPr lang="fr-FR" noProof="0" smtClean="0"/>
              <a:pPr rtl="0"/>
              <a:t>‹N°›</a:t>
            </a:fld>
            <a:endParaRPr lang="fr-F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vl1pPr>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fr-FR" noProof="0" smtClean="0"/>
              <a:t>Modifier les styles du texte du masque</a:t>
            </a:r>
          </a:p>
        </p:txBody>
      </p:sp>
      <p:sp>
        <p:nvSpPr>
          <p:cNvPr id="4" name="Espace réservé du contenu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fr-FR" noProof="0" smtClean="0"/>
              <a:t>Modifier les styles du texte du masque</a:t>
            </a:r>
          </a:p>
        </p:txBody>
      </p:sp>
      <p:sp>
        <p:nvSpPr>
          <p:cNvPr id="6" name="Espace réservé du contenu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fld id="{9DF4D392-EF6A-4546-BE67-0A4475C8D146}" type="datetime1">
              <a:rPr lang="fr-FR" smtClean="0"/>
              <a:pPr/>
              <a:t>02/03/2019</a:t>
            </a:fld>
            <a:endParaRPr lang="fr-FR"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p>
            <a:pPr rtl="0"/>
            <a:fld id="{EB37DED6-D4C7-42EE-AB49-D2E39E64FDE4}" type="slidenum">
              <a:rPr lang="fr-FR" noProof="0" smtClean="0"/>
              <a:pPr rtl="0"/>
              <a:t>‹N°›</a:t>
            </a:fld>
            <a:endParaRPr lang="fr-F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A228BD1F-6D0E-420C-8BFA-9DF0A6C07362}" type="datetime1">
              <a:rPr lang="fr-FR" smtClean="0"/>
              <a:pPr/>
              <a:t>02/03/2019</a:t>
            </a:fld>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EB37DED6-D4C7-42EE-AB49-D2E39E64FDE4}" type="slidenum">
              <a:rPr lang="fr-FR" noProof="0" smtClean="0"/>
              <a:pPr rtl="0"/>
              <a:t>‹N°›</a:t>
            </a:fld>
            <a:endParaRPr lang="fr-F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9219C123-234E-4BDF-A453-4DA56EE52067}" type="datetime1">
              <a:rPr lang="fr-FR" smtClean="0"/>
              <a:pPr/>
              <a:t>02/03/2019</a:t>
            </a:fld>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p>
            <a:pPr rtl="0"/>
            <a:fld id="{EB37DED6-D4C7-42EE-AB49-D2E39E64FDE4}" type="slidenum">
              <a:rPr lang="fr-FR" noProof="0" smtClean="0"/>
              <a:pPr rtl="0"/>
              <a:t>‹N°›</a:t>
            </a:fld>
            <a:endParaRPr lang="fr-F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Titre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fr-FR" noProof="0" smtClean="0"/>
              <a:t>Modifiez le style du titre</a:t>
            </a:r>
            <a:endParaRPr lang="fr-FR" noProof="0" dirty="0"/>
          </a:p>
        </p:txBody>
      </p:sp>
      <p:sp>
        <p:nvSpPr>
          <p:cNvPr id="3" name="Espace réservé du conten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noProof="0" smtClean="0"/>
              <a:t>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8A882CEE-EB75-4AF3-9151-1F5F1A2C8DEE}" type="datetime1">
              <a:rPr lang="fr-FR" smtClean="0"/>
              <a:pPr/>
              <a:t>02/03/2019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noProof="0" smtClean="0"/>
              <a:pPr rtl="0"/>
              <a:t>‹N°›</a:t>
            </a:fld>
            <a:endParaRPr lang="fr-F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Titre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fr-FR" noProof="0" smtClean="0"/>
              <a:t>Modifiez le style du titre</a:t>
            </a:r>
            <a:endParaRPr lang="fr-FR" noProof="0" dirty="0"/>
          </a:p>
        </p:txBody>
      </p:sp>
      <p:sp>
        <p:nvSpPr>
          <p:cNvPr id="3" name="Espace réservé pour l’image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fr-FR" noProof="0" smtClean="0"/>
              <a:t>Cliquez sur l'icône pour ajouter une image</a:t>
            </a:r>
            <a:endParaRPr lang="fr-FR" noProof="0" dirty="0"/>
          </a:p>
        </p:txBody>
      </p:sp>
      <p:sp>
        <p:nvSpPr>
          <p:cNvPr id="4" name="Espace réservé du texte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noProof="0" smtClean="0"/>
              <a:t>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1243391A-F551-4E68-A3A2-B2977A11EED5}" type="datetime1">
              <a:rPr lang="fr-FR" smtClean="0"/>
              <a:pPr/>
              <a:t>02/03/2019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noProof="0" smtClean="0"/>
              <a:pPr rtl="0"/>
              <a:t>‹N°›</a:t>
            </a:fld>
            <a:endParaRPr lang="fr-F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Espace réservé du titre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fr-FR" noProof="0" dirty="0" smtClean="0"/>
              <a:t>Modifiez le style du titre</a:t>
            </a:r>
            <a:endParaRPr lang="fr-FR" noProof="0" dirty="0"/>
          </a:p>
        </p:txBody>
      </p:sp>
      <p:sp>
        <p:nvSpPr>
          <p:cNvPr id="3" name="Espace réservé du texte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4" name="Espace réservé de la date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7FC95F3A-C80B-45D8-8619-50796CD15BC7}" type="datetime1">
              <a:rPr lang="fr-FR" smtClean="0"/>
              <a:pPr/>
              <a:t>02/03/2019</a:t>
            </a:fld>
            <a:endParaRPr lang="fr-FR" dirty="0"/>
          </a:p>
        </p:txBody>
      </p:sp>
      <p:sp>
        <p:nvSpPr>
          <p:cNvPr id="5" name="Espace réservé du pied de page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fr-FR" smtClean="0"/>
              <a:pPr/>
              <a:t>‹N°›</a:t>
            </a:fld>
            <a:endParaRPr lang="fr-F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reseau-canope.fr/bsd/sequence.aspx?bloc=72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anagraph.ens-lyon.fr/app.php" TargetMode="External"/><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eduscol.education.fr/pid38211/consultation-reperes-attendus.html" TargetMode="External"/><Relationship Id="rId4" Type="http://schemas.openxmlformats.org/officeDocument/2006/relationships/hyperlink" Target="http://eduscol.education.fr/cid117919/100-de-reussite-en-cp.html"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77988" y="2708920"/>
            <a:ext cx="9402969" cy="2160240"/>
          </a:xfrm>
        </p:spPr>
        <p:txBody>
          <a:bodyPr rtlCol="0">
            <a:normAutofit fontScale="90000"/>
          </a:bodyPr>
          <a:lstStyle/>
          <a:p>
            <a:r>
              <a:rPr lang="fr-FR" b="1" dirty="0"/>
              <a:t>Lire, écrire, comprendre : vers une culture commune au cycle </a:t>
            </a:r>
            <a:r>
              <a:rPr lang="fr-FR" b="1" dirty="0" smtClean="0"/>
              <a:t>2</a:t>
            </a:r>
            <a:endParaRPr lang="fr-FR" dirty="0"/>
          </a:p>
        </p:txBody>
      </p:sp>
      <p:sp>
        <p:nvSpPr>
          <p:cNvPr id="3" name="Sous-titre 2"/>
          <p:cNvSpPr>
            <a:spLocks noGrp="1"/>
          </p:cNvSpPr>
          <p:nvPr>
            <p:ph type="subTitle" idx="1"/>
          </p:nvPr>
        </p:nvSpPr>
        <p:spPr>
          <a:xfrm>
            <a:off x="4672383" y="5373216"/>
            <a:ext cx="7008574" cy="943000"/>
          </a:xfrm>
        </p:spPr>
        <p:txBody>
          <a:bodyPr rtlCol="0">
            <a:normAutofit/>
          </a:bodyPr>
          <a:lstStyle/>
          <a:p>
            <a:pPr rtl="0"/>
            <a:endParaRPr lang="fr-FR" dirty="0" smtClean="0"/>
          </a:p>
          <a:p>
            <a:pPr rtl="0"/>
            <a:r>
              <a:rPr lang="fr-FR" b="1" dirty="0" smtClean="0"/>
              <a:t>mars 2019</a:t>
            </a:r>
          </a:p>
        </p:txBody>
      </p:sp>
      <p:pic>
        <p:nvPicPr>
          <p:cNvPr id="4" name="Image 3" descr="logo_circo_x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6820" y="5080640"/>
            <a:ext cx="1368152" cy="99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Echanges de pratiques</a:t>
            </a:r>
            <a:endParaRPr lang="fr-FR" dirty="0"/>
          </a:p>
        </p:txBody>
      </p:sp>
      <p:sp>
        <p:nvSpPr>
          <p:cNvPr id="3" name="Espace réservé du contenu 2"/>
          <p:cNvSpPr>
            <a:spLocks noGrp="1"/>
          </p:cNvSpPr>
          <p:nvPr>
            <p:ph idx="1"/>
          </p:nvPr>
        </p:nvSpPr>
        <p:spPr/>
        <p:txBody>
          <a:bodyPr/>
          <a:lstStyle/>
          <a:p>
            <a:r>
              <a:rPr lang="fr-FR" dirty="0" smtClean="0"/>
              <a:t>Groupes de 4</a:t>
            </a:r>
          </a:p>
          <a:p>
            <a:endParaRPr lang="fr-FR" dirty="0"/>
          </a:p>
          <a:p>
            <a:r>
              <a:rPr lang="fr-FR" dirty="0" smtClean="0"/>
              <a:t>Pour vous, que signifie « savoir lire »?</a:t>
            </a:r>
          </a:p>
          <a:p>
            <a:pPr marL="0" indent="0">
              <a:buNone/>
            </a:pPr>
            <a:endParaRPr lang="fr-FR" dirty="0" smtClean="0"/>
          </a:p>
          <a:p>
            <a:r>
              <a:rPr lang="fr-FR" dirty="0" smtClean="0"/>
              <a:t>Comment enseignez vous la lecture en classe?</a:t>
            </a:r>
            <a:endParaRPr lang="fr-FR" dirty="0"/>
          </a:p>
        </p:txBody>
      </p:sp>
    </p:spTree>
    <p:extLst>
      <p:ext uri="{BB962C8B-B14F-4D97-AF65-F5344CB8AC3E}">
        <p14:creationId xmlns:p14="http://schemas.microsoft.com/office/powerpoint/2010/main" val="129847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935" y="143993"/>
            <a:ext cx="10157354" cy="924520"/>
          </a:xfrm>
        </p:spPr>
        <p:txBody>
          <a:bodyPr/>
          <a:lstStyle/>
          <a:p>
            <a:r>
              <a:rPr lang="fr-FR" dirty="0" smtClean="0">
                <a:latin typeface="Arial" panose="020B0604020202020204" pitchFamily="34" charset="0"/>
                <a:cs typeface="Arial" panose="020B0604020202020204" pitchFamily="34" charset="0"/>
              </a:rPr>
              <a:t>Savoir lire ? C’est d’abord décoder.</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117308" y="836712"/>
            <a:ext cx="10305695" cy="5832648"/>
          </a:xfrm>
        </p:spPr>
        <p:txBody>
          <a:bodyPr>
            <a:normAutofit/>
          </a:bodyPr>
          <a:lstStyle/>
          <a:p>
            <a:endParaRPr lang="fr-FR" dirty="0" smtClean="0"/>
          </a:p>
          <a:p>
            <a:r>
              <a:rPr lang="fr-FR" sz="34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Savoir lire </a:t>
            </a:r>
            <a:r>
              <a:rPr lang="fr-FR" sz="3400" dirty="0">
                <a:latin typeface="Arial" panose="020B0604020202020204" pitchFamily="34" charset="0"/>
                <a:cs typeface="Arial" panose="020B0604020202020204" pitchFamily="34" charset="0"/>
              </a:rPr>
              <a:t>↔</a:t>
            </a:r>
            <a:r>
              <a:rPr lang="fr-FR" sz="3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3000" dirty="0">
                <a:latin typeface="Arial" panose="020B0604020202020204" pitchFamily="34" charset="0"/>
                <a:cs typeface="Arial" panose="020B0604020202020204" pitchFamily="34" charset="0"/>
              </a:rPr>
              <a:t>activité complexe pour l’enfant qui </a:t>
            </a:r>
            <a:r>
              <a:rPr lang="fr-FR" sz="3000" dirty="0" smtClean="0">
                <a:latin typeface="Arial" panose="020B0604020202020204" pitchFamily="34" charset="0"/>
                <a:cs typeface="Arial" panose="020B0604020202020204" pitchFamily="34" charset="0"/>
              </a:rPr>
              <a:t>repose </a:t>
            </a:r>
            <a:r>
              <a:rPr lang="fr-FR" sz="3000" dirty="0">
                <a:latin typeface="Arial" panose="020B0604020202020204" pitchFamily="34" charset="0"/>
                <a:cs typeface="Arial" panose="020B0604020202020204" pitchFamily="34" charset="0"/>
              </a:rPr>
              <a:t>sur deux </a:t>
            </a:r>
            <a:r>
              <a:rPr lang="fr-FR" sz="3000" dirty="0" smtClean="0">
                <a:latin typeface="Arial" panose="020B0604020202020204" pitchFamily="34" charset="0"/>
                <a:cs typeface="Arial" panose="020B0604020202020204" pitchFamily="34" charset="0"/>
              </a:rPr>
              <a:t>processus : </a:t>
            </a:r>
          </a:p>
          <a:p>
            <a:pPr lvl="1"/>
            <a:r>
              <a:rPr lang="fr-FR" sz="2600" dirty="0" smtClean="0">
                <a:latin typeface="Arial" panose="020B0604020202020204" pitchFamily="34" charset="0"/>
                <a:cs typeface="Arial" panose="020B0604020202020204" pitchFamily="34" charset="0"/>
              </a:rPr>
              <a:t>L’identification de mots écrits (spécifique à la lecture),</a:t>
            </a:r>
          </a:p>
          <a:p>
            <a:pPr lvl="1"/>
            <a:r>
              <a:rPr lang="fr-FR" sz="2600" dirty="0" smtClean="0">
                <a:latin typeface="Arial" panose="020B0604020202020204" pitchFamily="34" charset="0"/>
                <a:cs typeface="Arial" panose="020B0604020202020204" pitchFamily="34" charset="0"/>
              </a:rPr>
              <a:t>La compréhension </a:t>
            </a:r>
            <a:r>
              <a:rPr lang="fr-FR" sz="1800" i="1" dirty="0" smtClean="0">
                <a:latin typeface="Arial" panose="020B0604020202020204" pitchFamily="34" charset="0"/>
                <a:cs typeface="Arial" panose="020B0604020202020204" pitchFamily="34" charset="0"/>
              </a:rPr>
              <a:t>(guide p 7)</a:t>
            </a:r>
          </a:p>
          <a:p>
            <a:pPr marL="426645" lvl="1" indent="0">
              <a:buNone/>
            </a:pPr>
            <a:r>
              <a:rPr lang="fr-FR" sz="2600" dirty="0" smtClean="0">
                <a:latin typeface="Arial" panose="020B0604020202020204" pitchFamily="34" charset="0"/>
                <a:cs typeface="Arial" panose="020B0604020202020204" pitchFamily="34" charset="0"/>
              </a:rPr>
              <a:t>→ Il conviendra de mener un </a:t>
            </a:r>
            <a:r>
              <a:rPr lang="fr-FR" sz="2600" b="1" dirty="0" smtClean="0">
                <a:latin typeface="Arial" panose="020B0604020202020204" pitchFamily="34" charset="0"/>
                <a:cs typeface="Arial" panose="020B0604020202020204" pitchFamily="34" charset="0"/>
              </a:rPr>
              <a:t>enseignement explicite, structuré et systématique des CGP </a:t>
            </a:r>
            <a:r>
              <a:rPr lang="fr-FR" sz="2600" dirty="0" smtClean="0">
                <a:latin typeface="Arial" panose="020B0604020202020204" pitchFamily="34" charset="0"/>
                <a:cs typeface="Arial" panose="020B0604020202020204" pitchFamily="34" charset="0"/>
              </a:rPr>
              <a:t>(Correspondance Graphèmes Phonèmes).</a:t>
            </a:r>
          </a:p>
          <a:p>
            <a:pPr marL="241300" indent="-228600">
              <a:lnSpc>
                <a:spcPct val="100000"/>
              </a:lnSpc>
              <a:spcBef>
                <a:spcPts val="1045"/>
              </a:spcBef>
              <a:buClr>
                <a:srgbClr val="2A1A00"/>
              </a:buClr>
              <a:buFont typeface="Arial"/>
              <a:buChar char="•"/>
              <a:tabLst>
                <a:tab pos="240665" algn="l"/>
                <a:tab pos="241300" algn="l"/>
              </a:tabLst>
            </a:pPr>
            <a:endParaRPr lang="fr-FR" i="1" dirty="0" smtClean="0">
              <a:latin typeface="Arial" panose="020B0604020202020204" pitchFamily="34" charset="0"/>
              <a:cs typeface="Arial" panose="020B0604020202020204" pitchFamily="34" charset="0"/>
            </a:endParaRPr>
          </a:p>
          <a:p>
            <a:pPr marL="241300" indent="-228600">
              <a:lnSpc>
                <a:spcPct val="100000"/>
              </a:lnSpc>
              <a:spcBef>
                <a:spcPts val="1045"/>
              </a:spcBef>
              <a:buClr>
                <a:srgbClr val="2A1A00"/>
              </a:buClr>
              <a:buFont typeface="Arial"/>
              <a:buChar char="•"/>
              <a:tabLst>
                <a:tab pos="240665" algn="l"/>
                <a:tab pos="241300" algn="l"/>
              </a:tabLst>
            </a:pPr>
            <a:r>
              <a:rPr lang="fr-FR" i="1" dirty="0" smtClean="0">
                <a:latin typeface="Arial" panose="020B0604020202020204" pitchFamily="34" charset="0"/>
                <a:cs typeface="Arial" panose="020B0604020202020204" pitchFamily="34" charset="0"/>
              </a:rPr>
              <a:t>La </a:t>
            </a:r>
            <a:r>
              <a:rPr lang="fr-FR" i="1" dirty="0">
                <a:latin typeface="Arial" panose="020B0604020202020204" pitchFamily="34" charset="0"/>
                <a:cs typeface="Arial" panose="020B0604020202020204" pitchFamily="34" charset="0"/>
              </a:rPr>
              <a:t>lettre diffère des </a:t>
            </a:r>
            <a:r>
              <a:rPr lang="fr-FR" i="1" dirty="0" smtClean="0">
                <a:latin typeface="Arial" panose="020B0604020202020204" pitchFamily="34" charset="0"/>
                <a:cs typeface="Arial" panose="020B0604020202020204" pitchFamily="34" charset="0"/>
              </a:rPr>
              <a:t>graphèmes:</a:t>
            </a:r>
            <a:endParaRPr lang="fr-FR" i="1" dirty="0">
              <a:latin typeface="Arial" panose="020B0604020202020204" pitchFamily="34" charset="0"/>
              <a:cs typeface="Arial" panose="020B0604020202020204" pitchFamily="34" charset="0"/>
            </a:endParaRPr>
          </a:p>
          <a:p>
            <a:pPr marL="894768" indent="0">
              <a:lnSpc>
                <a:spcPct val="100000"/>
              </a:lnSpc>
              <a:spcBef>
                <a:spcPts val="944"/>
              </a:spcBef>
              <a:buNone/>
            </a:pPr>
            <a:r>
              <a:rPr lang="fr-FR" i="1" dirty="0">
                <a:latin typeface="Arial" panose="020B0604020202020204" pitchFamily="34" charset="0"/>
                <a:cs typeface="Arial" panose="020B0604020202020204" pitchFamily="34" charset="0"/>
              </a:rPr>
              <a:t>→ un graphème peut contenir 1 lettre, 2 lettres, 3 lettres. (ex: o, au, eau)</a:t>
            </a:r>
          </a:p>
          <a:p>
            <a:pPr marL="426645" lvl="1" indent="0">
              <a:buNone/>
            </a:pPr>
            <a:endParaRPr lang="fr-FR" sz="2600" dirty="0">
              <a:latin typeface="Arial" panose="020B0604020202020204" pitchFamily="34" charset="0"/>
              <a:cs typeface="Arial" panose="020B0604020202020204" pitchFamily="34" charset="0"/>
            </a:endParaRPr>
          </a:p>
          <a:p>
            <a:pPr lvl="1"/>
            <a:endParaRPr lang="fr-FR" sz="3000" b="1" dirty="0" smtClean="0"/>
          </a:p>
        </p:txBody>
      </p:sp>
    </p:spTree>
    <p:extLst>
      <p:ext uri="{BB962C8B-B14F-4D97-AF65-F5344CB8AC3E}">
        <p14:creationId xmlns:p14="http://schemas.microsoft.com/office/powerpoint/2010/main" val="1954987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9836" y="404664"/>
            <a:ext cx="10157354" cy="720080"/>
          </a:xfrm>
        </p:spPr>
        <p:txBody>
          <a:bodyPr>
            <a:normAutofit/>
          </a:bodyPr>
          <a:lstStyle/>
          <a:p>
            <a:r>
              <a:rPr lang="fr-FR" dirty="0" smtClean="0">
                <a:latin typeface="Arial" panose="020B0604020202020204" pitchFamily="34" charset="0"/>
                <a:cs typeface="Arial" panose="020B0604020202020204" pitchFamily="34" charset="0"/>
              </a:rPr>
              <a:t>Méthodologie</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053852" y="1124744"/>
            <a:ext cx="10157354" cy="5328592"/>
          </a:xfrm>
        </p:spPr>
        <p:txBody>
          <a:bodyPr>
            <a:normAutofit/>
          </a:bodyPr>
          <a:lstStyle/>
          <a:p>
            <a:r>
              <a:rPr lang="fr-FR" sz="2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Choix d’un tempo </a:t>
            </a:r>
            <a:r>
              <a:rPr lang="fr-FR" sz="2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rapide.</a:t>
            </a:r>
          </a:p>
          <a:p>
            <a:r>
              <a:rPr lang="fr-FR" sz="2600" b="1" dirty="0" smtClean="0">
                <a:solidFill>
                  <a:schemeClr val="bg1"/>
                </a:solidFill>
                <a:latin typeface="Arial" panose="020B0604020202020204" pitchFamily="34" charset="0"/>
                <a:cs typeface="Arial" panose="020B0604020202020204" pitchFamily="34" charset="0"/>
              </a:rPr>
              <a:t>14 / 15 CGP </a:t>
            </a:r>
            <a:r>
              <a:rPr lang="fr-FR" sz="2600" b="1" dirty="0">
                <a:solidFill>
                  <a:schemeClr val="bg1"/>
                </a:solidFill>
                <a:latin typeface="Arial" panose="020B0604020202020204" pitchFamily="34" charset="0"/>
                <a:cs typeface="Arial" panose="020B0604020202020204" pitchFamily="34" charset="0"/>
              </a:rPr>
              <a:t>sur les </a:t>
            </a:r>
            <a:r>
              <a:rPr lang="fr-FR" sz="2600" b="1" dirty="0" smtClean="0">
                <a:solidFill>
                  <a:schemeClr val="bg1"/>
                </a:solidFill>
                <a:latin typeface="Arial" panose="020B0604020202020204" pitchFamily="34" charset="0"/>
                <a:cs typeface="Arial" panose="020B0604020202020204" pitchFamily="34" charset="0"/>
              </a:rPr>
              <a:t>neuf </a:t>
            </a:r>
            <a:r>
              <a:rPr lang="fr-FR" sz="2600" b="1" dirty="0">
                <a:solidFill>
                  <a:schemeClr val="bg1"/>
                </a:solidFill>
                <a:latin typeface="Arial" panose="020B0604020202020204" pitchFamily="34" charset="0"/>
                <a:cs typeface="Arial" panose="020B0604020202020204" pitchFamily="34" charset="0"/>
              </a:rPr>
              <a:t>premières </a:t>
            </a:r>
            <a:r>
              <a:rPr lang="fr-FR" sz="2600" b="1" dirty="0" smtClean="0">
                <a:solidFill>
                  <a:schemeClr val="bg1"/>
                </a:solidFill>
                <a:latin typeface="Arial" panose="020B0604020202020204" pitchFamily="34" charset="0"/>
                <a:cs typeface="Arial" panose="020B0604020202020204" pitchFamily="34" charset="0"/>
              </a:rPr>
              <a:t>semaines (période 1) </a:t>
            </a:r>
          </a:p>
          <a:p>
            <a:pPr marL="0" indent="0">
              <a:buNone/>
            </a:pPr>
            <a:r>
              <a:rPr lang="fr-FR"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soit environ deux CGP par semaine </a:t>
            </a:r>
          </a:p>
          <a:p>
            <a:pPr marL="241300" indent="-228600">
              <a:lnSpc>
                <a:spcPct val="100000"/>
              </a:lnSpc>
              <a:spcBef>
                <a:spcPts val="1045"/>
              </a:spcBef>
              <a:buClr>
                <a:srgbClr val="2A1A00"/>
              </a:buClr>
              <a:buFont typeface="Arial"/>
              <a:buChar char="•"/>
              <a:tabLst>
                <a:tab pos="240665" algn="l"/>
                <a:tab pos="241300" algn="l"/>
              </a:tabLst>
            </a:pPr>
            <a:r>
              <a:rPr lang="fr-FR" sz="2600" dirty="0" smtClean="0">
                <a:latin typeface="Arial" panose="020B0604020202020204" pitchFamily="34" charset="0"/>
                <a:cs typeface="Arial" panose="020B0604020202020204" pitchFamily="34" charset="0"/>
              </a:rPr>
              <a:t>Concentrer</a:t>
            </a:r>
            <a:r>
              <a:rPr lang="fr-FR" sz="2600" dirty="0">
                <a:latin typeface="Arial" panose="020B0604020202020204" pitchFamily="34" charset="0"/>
                <a:cs typeface="Arial" panose="020B0604020202020204" pitchFamily="34" charset="0"/>
              </a:rPr>
              <a:t>, au 1</a:t>
            </a:r>
            <a:r>
              <a:rPr lang="fr-FR" sz="2600" baseline="30000" dirty="0">
                <a:latin typeface="Arial" panose="020B0604020202020204" pitchFamily="34" charset="0"/>
                <a:cs typeface="Arial" panose="020B0604020202020204" pitchFamily="34" charset="0"/>
              </a:rPr>
              <a:t>er</a:t>
            </a:r>
            <a:r>
              <a:rPr lang="fr-FR" sz="2600" dirty="0">
                <a:latin typeface="Arial" panose="020B0604020202020204" pitchFamily="34" charset="0"/>
                <a:cs typeface="Arial" panose="020B0604020202020204" pitchFamily="34" charset="0"/>
              </a:rPr>
              <a:t> trimestre, l’apprentissage du plus grand  nombre de graphèmes afin que l’élève puisse décoder de nombreux mots.</a:t>
            </a:r>
          </a:p>
          <a:p>
            <a:pPr marL="0" indent="0">
              <a:buNone/>
            </a:pPr>
            <a:r>
              <a:rPr lang="fr-FR" sz="2600" dirty="0" smtClean="0">
                <a:latin typeface="Arial" panose="020B0604020202020204" pitchFamily="34" charset="0"/>
                <a:cs typeface="Arial" panose="020B0604020202020204" pitchFamily="34" charset="0"/>
              </a:rPr>
              <a:t>→ Une progression proposée dans le guide p 55</a:t>
            </a:r>
          </a:p>
          <a:p>
            <a:pPr marL="0" indent="0">
              <a:buNone/>
            </a:pPr>
            <a:r>
              <a:rPr lang="fr-FR"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plateforme </a:t>
            </a:r>
            <a:r>
              <a:rPr lang="fr-FR" sz="3200" b="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Anagraph</a:t>
            </a:r>
            <a:r>
              <a:rPr lang="fr-FR"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fr-F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1941670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309" y="76200"/>
            <a:ext cx="3824975" cy="1397000"/>
          </a:xfrm>
        </p:spPr>
        <p:txBody>
          <a:bodyPr/>
          <a:lstStyle/>
          <a:p>
            <a:r>
              <a:rPr lang="fr-FR" dirty="0" smtClean="0"/>
              <a:t>ANAGRAPH</a:t>
            </a:r>
            <a:endParaRPr lang="fr-FR" dirty="0"/>
          </a:p>
        </p:txBody>
      </p:sp>
      <p:sp>
        <p:nvSpPr>
          <p:cNvPr id="3" name="Espace réservé du contenu 2"/>
          <p:cNvSpPr>
            <a:spLocks noGrp="1"/>
          </p:cNvSpPr>
          <p:nvPr>
            <p:ph idx="1"/>
          </p:nvPr>
        </p:nvSpPr>
        <p:spPr/>
        <p:txBody>
          <a:bodyPr>
            <a:normAutofit lnSpcReduction="10000"/>
          </a:bodyPr>
          <a:lstStyle/>
          <a:p>
            <a:endParaRPr lang="fr-FR" dirty="0"/>
          </a:p>
          <a:p>
            <a:r>
              <a:rPr lang="fr-FR" sz="2600" dirty="0">
                <a:latin typeface="Arial" panose="020B0604020202020204" pitchFamily="34" charset="0"/>
                <a:cs typeface="Arial" panose="020B0604020202020204" pitchFamily="34" charset="0"/>
              </a:rPr>
              <a:t>Indiquer les graphèmes étudiés et les mots entiers </a:t>
            </a:r>
            <a:r>
              <a:rPr lang="fr-FR" sz="2600" dirty="0" smtClean="0">
                <a:latin typeface="Arial" panose="020B0604020202020204" pitchFamily="34" charset="0"/>
                <a:cs typeface="Arial" panose="020B0604020202020204" pitchFamily="34" charset="0"/>
              </a:rPr>
              <a:t>mémorisés (mots outils), </a:t>
            </a:r>
            <a:endParaRPr lang="fr-FR" sz="2600" dirty="0">
              <a:latin typeface="Arial" panose="020B0604020202020204" pitchFamily="34" charset="0"/>
              <a:cs typeface="Arial" panose="020B0604020202020204" pitchFamily="34" charset="0"/>
            </a:endParaRPr>
          </a:p>
          <a:p>
            <a:r>
              <a:rPr lang="fr-FR" sz="2600" dirty="0">
                <a:latin typeface="Arial" panose="020B0604020202020204" pitchFamily="34" charset="0"/>
                <a:cs typeface="Arial" panose="020B0604020202020204" pitchFamily="34" charset="0"/>
              </a:rPr>
              <a:t>Texte soumis à </a:t>
            </a:r>
            <a:r>
              <a:rPr lang="fr-FR" sz="2600" dirty="0" smtClean="0">
                <a:latin typeface="Arial" panose="020B0604020202020204" pitchFamily="34" charset="0"/>
                <a:cs typeface="Arial" panose="020B0604020202020204" pitchFamily="34" charset="0"/>
              </a:rPr>
              <a:t>l’analyse</a:t>
            </a:r>
            <a:r>
              <a:rPr lang="fr-FR" sz="2600" dirty="0">
                <a:latin typeface="Arial" panose="020B0604020202020204" pitchFamily="34" charset="0"/>
                <a:cs typeface="Arial" panose="020B0604020202020204" pitchFamily="34" charset="0"/>
              </a:rPr>
              <a:t>:</a:t>
            </a:r>
          </a:p>
          <a:p>
            <a:pPr marL="0" indent="0">
              <a:buNone/>
            </a:pPr>
            <a:r>
              <a:rPr lang="fr-FR" sz="2600" dirty="0">
                <a:latin typeface="Arial" panose="020B0604020202020204" pitchFamily="34" charset="0"/>
                <a:cs typeface="Arial" panose="020B0604020202020204" pitchFamily="34" charset="0"/>
              </a:rPr>
              <a:t>→ les graphèmes étudiés en rouge, </a:t>
            </a:r>
          </a:p>
          <a:p>
            <a:pPr marL="0" indent="0">
              <a:buNone/>
            </a:pPr>
            <a:r>
              <a:rPr lang="fr-FR" sz="2600" dirty="0">
                <a:latin typeface="Arial" panose="020B0604020202020204" pitchFamily="34" charset="0"/>
                <a:cs typeface="Arial" panose="020B0604020202020204" pitchFamily="34" charset="0"/>
              </a:rPr>
              <a:t>→ les graphèmes non étudiés en </a:t>
            </a:r>
            <a:r>
              <a:rPr lang="fr-FR" sz="2600" dirty="0" smtClean="0">
                <a:latin typeface="Arial" panose="020B0604020202020204" pitchFamily="34" charset="0"/>
                <a:cs typeface="Arial" panose="020B0604020202020204" pitchFamily="34" charset="0"/>
              </a:rPr>
              <a:t>noir,</a:t>
            </a:r>
            <a:endParaRPr lang="fr-FR" sz="2600" dirty="0">
              <a:latin typeface="Arial" panose="020B0604020202020204" pitchFamily="34" charset="0"/>
              <a:cs typeface="Arial" panose="020B0604020202020204" pitchFamily="34" charset="0"/>
            </a:endParaRPr>
          </a:p>
          <a:p>
            <a:pPr marL="0" indent="0">
              <a:buNone/>
            </a:pPr>
            <a:r>
              <a:rPr lang="fr-FR" sz="2600" dirty="0">
                <a:latin typeface="Arial" panose="020B0604020202020204" pitchFamily="34" charset="0"/>
                <a:cs typeface="Arial" panose="020B0604020202020204" pitchFamily="34" charset="0"/>
              </a:rPr>
              <a:t>→ les mots entièrement mémorisés en </a:t>
            </a:r>
            <a:r>
              <a:rPr lang="fr-FR" sz="2600" dirty="0" smtClean="0">
                <a:latin typeface="Arial" panose="020B0604020202020204" pitchFamily="34" charset="0"/>
                <a:cs typeface="Arial" panose="020B0604020202020204" pitchFamily="34" charset="0"/>
              </a:rPr>
              <a:t>vert,</a:t>
            </a:r>
            <a:endParaRPr lang="fr-FR" sz="2600" dirty="0">
              <a:latin typeface="Arial" panose="020B0604020202020204" pitchFamily="34" charset="0"/>
              <a:cs typeface="Arial" panose="020B0604020202020204" pitchFamily="34" charset="0"/>
            </a:endParaRPr>
          </a:p>
          <a:p>
            <a:r>
              <a:rPr lang="fr-FR" sz="2600" dirty="0">
                <a:latin typeface="Arial" panose="020B0604020202020204" pitchFamily="34" charset="0"/>
                <a:cs typeface="Arial" panose="020B0604020202020204" pitchFamily="34" charset="0"/>
              </a:rPr>
              <a:t>Proposer aux élèves des textes 100 % </a:t>
            </a:r>
            <a:r>
              <a:rPr lang="fr-FR" sz="2600" dirty="0" smtClean="0">
                <a:latin typeface="Arial" panose="020B0604020202020204" pitchFamily="34" charset="0"/>
                <a:cs typeface="Arial" panose="020B0604020202020204" pitchFamily="34" charset="0"/>
              </a:rPr>
              <a:t>déchiffrables.</a:t>
            </a:r>
            <a:endParaRPr lang="fr-FR" sz="2600" dirty="0">
              <a:latin typeface="Arial" panose="020B0604020202020204" pitchFamily="34" charset="0"/>
              <a:cs typeface="Arial" panose="020B0604020202020204" pitchFamily="34" charset="0"/>
            </a:endParaRPr>
          </a:p>
        </p:txBody>
      </p:sp>
      <p:pic>
        <p:nvPicPr>
          <p:cNvPr id="5" name="Image 4"/>
          <p:cNvPicPr/>
          <p:nvPr/>
        </p:nvPicPr>
        <p:blipFill rotWithShape="1">
          <a:blip r:embed="rId3"/>
          <a:srcRect l="5126" t="13232" r="71726" b="67360"/>
          <a:stretch/>
        </p:blipFill>
        <p:spPr bwMode="auto">
          <a:xfrm>
            <a:off x="6886500" y="332656"/>
            <a:ext cx="3096344" cy="15142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548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310" y="13103"/>
            <a:ext cx="10157354" cy="924520"/>
          </a:xfrm>
        </p:spPr>
        <p:txBody>
          <a:bodyPr/>
          <a:lstStyle/>
          <a:p>
            <a:r>
              <a:rPr lang="fr-FR" dirty="0" smtClean="0"/>
              <a:t>ANAGRAPH: </a:t>
            </a:r>
            <a:r>
              <a:rPr lang="fr-FR" sz="2800" dirty="0" smtClean="0"/>
              <a:t>entrée des graphèmes par semaine</a:t>
            </a:r>
            <a:endParaRPr lang="fr-FR" sz="2800" dirty="0"/>
          </a:p>
        </p:txBody>
      </p:sp>
      <p:pic>
        <p:nvPicPr>
          <p:cNvPr id="5" name="Espace réservé du contenu 4"/>
          <p:cNvPicPr>
            <a:picLocks noGrp="1" noChangeAspect="1"/>
          </p:cNvPicPr>
          <p:nvPr>
            <p:ph idx="1"/>
          </p:nvPr>
        </p:nvPicPr>
        <p:blipFill>
          <a:blip r:embed="rId2"/>
          <a:stretch>
            <a:fillRect/>
          </a:stretch>
        </p:blipFill>
        <p:spPr>
          <a:xfrm>
            <a:off x="1117309" y="1238806"/>
            <a:ext cx="10221717" cy="5430554"/>
          </a:xfrm>
          <a:prstGeom prst="rect">
            <a:avLst/>
          </a:prstGeom>
        </p:spPr>
      </p:pic>
    </p:spTree>
    <p:extLst>
      <p:ext uri="{BB962C8B-B14F-4D97-AF65-F5344CB8AC3E}">
        <p14:creationId xmlns:p14="http://schemas.microsoft.com/office/powerpoint/2010/main" val="108622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ANAGRAPH: entrée du texte initial par un copier/coller</a:t>
            </a: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42886" y="1556792"/>
            <a:ext cx="11506200" cy="5067300"/>
          </a:xfrm>
          <a:prstGeom prst="rect">
            <a:avLst/>
          </a:prstGeom>
        </p:spPr>
      </p:pic>
    </p:spTree>
    <p:extLst>
      <p:ext uri="{BB962C8B-B14F-4D97-AF65-F5344CB8AC3E}">
        <p14:creationId xmlns:p14="http://schemas.microsoft.com/office/powerpoint/2010/main" val="9090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Entrée des mots outils (par semaine)</a:t>
            </a:r>
            <a:endParaRPr lang="fr-FR" dirty="0"/>
          </a:p>
        </p:txBody>
      </p:sp>
      <p:pic>
        <p:nvPicPr>
          <p:cNvPr id="4" name="Espace réservé du contenu 3"/>
          <p:cNvPicPr>
            <a:picLocks noGrp="1" noChangeAspect="1"/>
          </p:cNvPicPr>
          <p:nvPr>
            <p:ph idx="1"/>
          </p:nvPr>
        </p:nvPicPr>
        <p:blipFill>
          <a:blip r:embed="rId2"/>
          <a:stretch>
            <a:fillRect/>
          </a:stretch>
        </p:blipFill>
        <p:spPr>
          <a:xfrm>
            <a:off x="1341884" y="1628800"/>
            <a:ext cx="5616624" cy="4903908"/>
          </a:xfrm>
          <a:prstGeom prst="rect">
            <a:avLst/>
          </a:prstGeom>
        </p:spPr>
      </p:pic>
      <p:pic>
        <p:nvPicPr>
          <p:cNvPr id="5" name="Image 4"/>
          <p:cNvPicPr>
            <a:picLocks noChangeAspect="1"/>
          </p:cNvPicPr>
          <p:nvPr/>
        </p:nvPicPr>
        <p:blipFill>
          <a:blip r:embed="rId3"/>
          <a:stretch>
            <a:fillRect/>
          </a:stretch>
        </p:blipFill>
        <p:spPr>
          <a:xfrm>
            <a:off x="550862" y="319087"/>
            <a:ext cx="11087100" cy="6219825"/>
          </a:xfrm>
          <a:prstGeom prst="rect">
            <a:avLst/>
          </a:prstGeom>
        </p:spPr>
      </p:pic>
    </p:spTree>
    <p:extLst>
      <p:ext uri="{BB962C8B-B14F-4D97-AF65-F5344CB8AC3E}">
        <p14:creationId xmlns:p14="http://schemas.microsoft.com/office/powerpoint/2010/main" val="68240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du contenu 11"/>
          <p:cNvPicPr>
            <a:picLocks noGrp="1" noChangeAspect="1"/>
          </p:cNvPicPr>
          <p:nvPr>
            <p:ph idx="1"/>
          </p:nvPr>
        </p:nvPicPr>
        <p:blipFill>
          <a:blip r:embed="rId2"/>
          <a:stretch>
            <a:fillRect/>
          </a:stretch>
        </p:blipFill>
        <p:spPr>
          <a:xfrm>
            <a:off x="549796" y="2201912"/>
            <a:ext cx="8804414" cy="4470400"/>
          </a:xfrm>
          <a:prstGeom prst="rect">
            <a:avLst/>
          </a:prstGeom>
        </p:spPr>
      </p:pic>
      <p:sp>
        <p:nvSpPr>
          <p:cNvPr id="8" name="Rectangle à coins arrondis 7"/>
          <p:cNvSpPr/>
          <p:nvPr/>
        </p:nvSpPr>
        <p:spPr>
          <a:xfrm>
            <a:off x="7238209" y="1700808"/>
            <a:ext cx="4752528" cy="147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Rouge: graphèmes étudiés</a:t>
            </a:r>
          </a:p>
          <a:p>
            <a:pPr algn="ctr"/>
            <a:r>
              <a:rPr lang="fr-FR" b="1" dirty="0" smtClean="0">
                <a:solidFill>
                  <a:schemeClr val="tx2"/>
                </a:solidFill>
              </a:rPr>
              <a:t>Noir: graphèmes non étudiés</a:t>
            </a:r>
          </a:p>
          <a:p>
            <a:pPr algn="ctr"/>
            <a:r>
              <a:rPr lang="fr-FR" b="1" dirty="0" smtClean="0">
                <a:solidFill>
                  <a:srgbClr val="00B050"/>
                </a:solidFill>
              </a:rPr>
              <a:t>Vert: mots outils</a:t>
            </a:r>
            <a:endParaRPr lang="fr-FR" b="1" dirty="0">
              <a:solidFill>
                <a:srgbClr val="00B050"/>
              </a:solidFill>
            </a:endParaRPr>
          </a:p>
        </p:txBody>
      </p:sp>
      <p:sp>
        <p:nvSpPr>
          <p:cNvPr id="5" name="Titre 4"/>
          <p:cNvSpPr txBox="1">
            <a:spLocks noGrp="1"/>
          </p:cNvSpPr>
          <p:nvPr>
            <p:ph type="title"/>
          </p:nvPr>
        </p:nvSpPr>
        <p:spPr>
          <a:xfrm>
            <a:off x="261764" y="-655650"/>
            <a:ext cx="10157354" cy="1397000"/>
          </a:xfrm>
          <a:prstGeom prst="rect">
            <a:avLst/>
          </a:prstGeom>
          <a:noFill/>
        </p:spPr>
        <p:txBody>
          <a:bodyPr wrap="square" rtlCol="0">
            <a:spAutoFit/>
          </a:bodyPr>
          <a:lstStyle/>
          <a:p>
            <a:r>
              <a:rPr lang="fr-FR" sz="4400" dirty="0">
                <a:latin typeface="+mj-lt"/>
                <a:ea typeface="+mj-ea"/>
                <a:cs typeface="+mj-cs"/>
              </a:rPr>
              <a:t>ANAGRAPH</a:t>
            </a:r>
          </a:p>
        </p:txBody>
      </p:sp>
      <p:sp>
        <p:nvSpPr>
          <p:cNvPr id="6" name="Flèche vers le bas 5"/>
          <p:cNvSpPr/>
          <p:nvPr/>
        </p:nvSpPr>
        <p:spPr>
          <a:xfrm>
            <a:off x="5950396" y="1628465"/>
            <a:ext cx="576064" cy="7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3862164" y="43153"/>
            <a:ext cx="4752528" cy="147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Pourcentage du texte directement déchiffrable par les élèves.</a:t>
            </a:r>
            <a:endParaRPr lang="fr-FR" dirty="0"/>
          </a:p>
        </p:txBody>
      </p:sp>
      <p:sp>
        <p:nvSpPr>
          <p:cNvPr id="9" name="Flèche courbée vers la gauche 8"/>
          <p:cNvSpPr/>
          <p:nvPr/>
        </p:nvSpPr>
        <p:spPr>
          <a:xfrm rot="2655284">
            <a:off x="10054852" y="3645024"/>
            <a:ext cx="792088" cy="158417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7444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5860" y="332656"/>
            <a:ext cx="10157354" cy="924520"/>
          </a:xfrm>
        </p:spPr>
        <p:txBody>
          <a:bodyPr>
            <a:normAutofit/>
          </a:bodyPr>
          <a:lstStyle/>
          <a:p>
            <a:r>
              <a:rPr lang="fr-FR" sz="2800" dirty="0" smtClean="0"/>
              <a:t>Indiquer aux élèves les lettres muettes.</a:t>
            </a:r>
            <a:endParaRPr lang="fr-FR" sz="2800" dirty="0"/>
          </a:p>
        </p:txBody>
      </p:sp>
      <p:pic>
        <p:nvPicPr>
          <p:cNvPr id="5" name="Espace réservé du contenu 4"/>
          <p:cNvPicPr>
            <a:picLocks noGrp="1" noChangeAspect="1"/>
          </p:cNvPicPr>
          <p:nvPr>
            <p:ph idx="1"/>
          </p:nvPr>
        </p:nvPicPr>
        <p:blipFill>
          <a:blip r:embed="rId2"/>
          <a:stretch>
            <a:fillRect/>
          </a:stretch>
        </p:blipFill>
        <p:spPr>
          <a:xfrm>
            <a:off x="405780" y="1257176"/>
            <a:ext cx="11377264" cy="5375148"/>
          </a:xfrm>
          <a:prstGeom prst="rect">
            <a:avLst/>
          </a:prstGeom>
        </p:spPr>
      </p:pic>
    </p:spTree>
    <p:extLst>
      <p:ext uri="{BB962C8B-B14F-4D97-AF65-F5344CB8AC3E}">
        <p14:creationId xmlns:p14="http://schemas.microsoft.com/office/powerpoint/2010/main" val="118988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9836" y="332656"/>
            <a:ext cx="10157354" cy="720080"/>
          </a:xfrm>
        </p:spPr>
        <p:txBody>
          <a:bodyPr>
            <a:normAutofit/>
          </a:bodyPr>
          <a:lstStyle/>
          <a:p>
            <a:r>
              <a:rPr lang="fr-FR" dirty="0" smtClean="0">
                <a:latin typeface="Arial" panose="020B0604020202020204" pitchFamily="34" charset="0"/>
                <a:cs typeface="Arial" panose="020B0604020202020204" pitchFamily="34" charset="0"/>
              </a:rPr>
              <a:t>Méthodologie</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938863" y="1340768"/>
            <a:ext cx="10157354" cy="5328592"/>
          </a:xfrm>
        </p:spPr>
        <p:txBody>
          <a:bodyPr>
            <a:normAutofit/>
          </a:bodyPr>
          <a:lstStyle/>
          <a:p>
            <a:pPr marL="12700" indent="0">
              <a:lnSpc>
                <a:spcPct val="100000"/>
              </a:lnSpc>
              <a:spcBef>
                <a:spcPts val="105"/>
              </a:spcBef>
              <a:buClr>
                <a:srgbClr val="000000"/>
              </a:buClr>
              <a:buSzPct val="81818"/>
              <a:buNone/>
              <a:tabLst>
                <a:tab pos="80010" algn="l"/>
              </a:tabLst>
            </a:pPr>
            <a:r>
              <a:rPr lang="fr-FR" sz="2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 principes directeurs pour enseigner l’apprentissage de la lecture</a:t>
            </a:r>
          </a:p>
          <a:p>
            <a:pPr marL="469900" indent="-457200">
              <a:lnSpc>
                <a:spcPct val="100000"/>
              </a:lnSpc>
              <a:spcBef>
                <a:spcPts val="40"/>
              </a:spcBef>
              <a:buFont typeface="Wingdings" panose="05000000000000000000" pitchFamily="2" charset="2"/>
              <a:buChar char="§"/>
              <a:tabLst>
                <a:tab pos="127000" algn="l"/>
              </a:tabLst>
            </a:pPr>
            <a:r>
              <a:rPr lang="fr-FR" sz="2800" spc="-15" dirty="0">
                <a:latin typeface="Arial" panose="020B0604020202020204" pitchFamily="34" charset="0"/>
                <a:cs typeface="Arial" panose="020B0604020202020204" pitchFamily="34" charset="0"/>
              </a:rPr>
              <a:t>Identifier </a:t>
            </a:r>
            <a:r>
              <a:rPr lang="fr-FR" sz="2800" spc="-50" dirty="0">
                <a:latin typeface="Arial" panose="020B0604020202020204" pitchFamily="34" charset="0"/>
                <a:cs typeface="Arial" panose="020B0604020202020204" pitchFamily="34" charset="0"/>
              </a:rPr>
              <a:t>les graphèmes, </a:t>
            </a:r>
            <a:r>
              <a:rPr lang="fr-FR" sz="2800" spc="-20" dirty="0">
                <a:latin typeface="Arial" panose="020B0604020202020204" pitchFamily="34" charset="0"/>
                <a:cs typeface="Arial" panose="020B0604020202020204" pitchFamily="34" charset="0"/>
              </a:rPr>
              <a:t>leur </a:t>
            </a:r>
            <a:r>
              <a:rPr lang="fr-FR" sz="2800" spc="-25" dirty="0">
                <a:latin typeface="Arial" panose="020B0604020202020204" pitchFamily="34" charset="0"/>
                <a:cs typeface="Arial" panose="020B0604020202020204" pitchFamily="34" charset="0"/>
              </a:rPr>
              <a:t>prononciation </a:t>
            </a:r>
            <a:r>
              <a:rPr lang="fr-FR" sz="2800" spc="-5" dirty="0">
                <a:latin typeface="Arial" panose="020B0604020202020204" pitchFamily="34" charset="0"/>
                <a:cs typeface="Arial" panose="020B0604020202020204" pitchFamily="34" charset="0"/>
              </a:rPr>
              <a:t>et </a:t>
            </a:r>
            <a:r>
              <a:rPr lang="fr-FR" sz="2800" spc="-15" dirty="0">
                <a:latin typeface="Arial" panose="020B0604020202020204" pitchFamily="34" charset="0"/>
                <a:cs typeface="Arial" panose="020B0604020202020204" pitchFamily="34" charset="0"/>
              </a:rPr>
              <a:t>étudier </a:t>
            </a:r>
            <a:r>
              <a:rPr lang="fr-FR" sz="2800" spc="-35" dirty="0">
                <a:latin typeface="Arial" panose="020B0604020202020204" pitchFamily="34" charset="0"/>
                <a:cs typeface="Arial" panose="020B0604020202020204" pitchFamily="34" charset="0"/>
              </a:rPr>
              <a:t>leurs</a:t>
            </a:r>
            <a:r>
              <a:rPr lang="fr-FR" sz="2800" spc="-175" dirty="0">
                <a:latin typeface="Arial" panose="020B0604020202020204" pitchFamily="34" charset="0"/>
                <a:cs typeface="Arial" panose="020B0604020202020204" pitchFamily="34" charset="0"/>
              </a:rPr>
              <a:t> </a:t>
            </a:r>
            <a:r>
              <a:rPr lang="fr-FR" sz="2800" spc="-45" dirty="0">
                <a:latin typeface="Arial" panose="020B0604020202020204" pitchFamily="34" charset="0"/>
                <a:cs typeface="Arial" panose="020B0604020202020204" pitchFamily="34" charset="0"/>
              </a:rPr>
              <a:t>combinaisons</a:t>
            </a:r>
            <a:endParaRPr lang="fr-FR" sz="2800" dirty="0">
              <a:latin typeface="Arial" panose="020B0604020202020204" pitchFamily="34" charset="0"/>
              <a:cs typeface="Arial" panose="020B0604020202020204" pitchFamily="34" charset="0"/>
            </a:endParaRPr>
          </a:p>
          <a:p>
            <a:pPr marL="469900" indent="-457200">
              <a:lnSpc>
                <a:spcPct val="100000"/>
              </a:lnSpc>
              <a:spcBef>
                <a:spcPts val="25"/>
              </a:spcBef>
              <a:buFont typeface="Wingdings" panose="05000000000000000000" pitchFamily="2" charset="2"/>
              <a:buChar char="§"/>
              <a:tabLst>
                <a:tab pos="127000" algn="l"/>
              </a:tabLst>
            </a:pPr>
            <a:r>
              <a:rPr lang="fr-FR" sz="2800" spc="-30" dirty="0">
                <a:latin typeface="Arial" panose="020B0604020202020204" pitchFamily="34" charset="0"/>
                <a:cs typeface="Arial" panose="020B0604020202020204" pitchFamily="34" charset="0"/>
              </a:rPr>
              <a:t>Proposer</a:t>
            </a:r>
            <a:r>
              <a:rPr lang="fr-FR" sz="2800" spc="-45" dirty="0">
                <a:latin typeface="Arial" panose="020B0604020202020204" pitchFamily="34" charset="0"/>
                <a:cs typeface="Arial" panose="020B0604020202020204" pitchFamily="34" charset="0"/>
              </a:rPr>
              <a:t> </a:t>
            </a:r>
            <a:r>
              <a:rPr lang="fr-FR" sz="2800" spc="-65" dirty="0">
                <a:latin typeface="Arial" panose="020B0604020202020204" pitchFamily="34" charset="0"/>
                <a:cs typeface="Arial" panose="020B0604020202020204" pitchFamily="34" charset="0"/>
              </a:rPr>
              <a:t>des </a:t>
            </a:r>
            <a:r>
              <a:rPr lang="fr-FR" sz="2800" spc="-30" dirty="0">
                <a:latin typeface="Arial" panose="020B0604020202020204" pitchFamily="34" charset="0"/>
                <a:cs typeface="Arial" panose="020B0604020202020204" pitchFamily="34" charset="0"/>
              </a:rPr>
              <a:t>textes </a:t>
            </a:r>
            <a:r>
              <a:rPr lang="fr-FR" sz="2800" spc="-75" dirty="0">
                <a:latin typeface="Arial" panose="020B0604020202020204" pitchFamily="34" charset="0"/>
                <a:cs typeface="Arial" panose="020B0604020202020204" pitchFamily="34" charset="0"/>
              </a:rPr>
              <a:t>100%</a:t>
            </a:r>
            <a:r>
              <a:rPr lang="fr-FR" sz="2800" spc="-70" dirty="0">
                <a:latin typeface="Arial" panose="020B0604020202020204" pitchFamily="34" charset="0"/>
                <a:cs typeface="Arial" panose="020B0604020202020204" pitchFamily="34" charset="0"/>
              </a:rPr>
              <a:t> </a:t>
            </a:r>
            <a:r>
              <a:rPr lang="fr-FR" sz="2800" spc="-30" dirty="0" smtClean="0">
                <a:latin typeface="Arial" panose="020B0604020202020204" pitchFamily="34" charset="0"/>
                <a:cs typeface="Arial" panose="020B0604020202020204" pitchFamily="34" charset="0"/>
              </a:rPr>
              <a:t>déchiffrables (</a:t>
            </a:r>
            <a:r>
              <a:rPr lang="fr-FR" sz="2800" spc="-30" dirty="0" err="1" smtClean="0">
                <a:latin typeface="Arial" panose="020B0604020202020204" pitchFamily="34" charset="0"/>
                <a:cs typeface="Arial" panose="020B0604020202020204" pitchFamily="34" charset="0"/>
              </a:rPr>
              <a:t>Anagraph</a:t>
            </a:r>
            <a:r>
              <a:rPr lang="fr-FR" sz="2800" spc="-30" dirty="0" smtClean="0">
                <a:latin typeface="Arial" panose="020B0604020202020204" pitchFamily="34" charset="0"/>
                <a:cs typeface="Arial" panose="020B0604020202020204" pitchFamily="34" charset="0"/>
              </a:rPr>
              <a:t>) ou s’en rapprocher </a:t>
            </a:r>
            <a:r>
              <a:rPr lang="fr-FR" sz="2800" b="1" i="1" spc="-30" dirty="0" smtClean="0">
                <a:solidFill>
                  <a:schemeClr val="bg1"/>
                </a:solidFill>
                <a:latin typeface="Arial" panose="020B0604020202020204" pitchFamily="34" charset="0"/>
                <a:cs typeface="Arial" panose="020B0604020202020204" pitchFamily="34" charset="0"/>
              </a:rPr>
              <a:t>(pas plus de 10% de mots que l’élève ne peut pas déchiffrer)</a:t>
            </a:r>
          </a:p>
          <a:p>
            <a:pPr marL="469900" indent="-457200">
              <a:lnSpc>
                <a:spcPct val="100000"/>
              </a:lnSpc>
              <a:spcBef>
                <a:spcPts val="25"/>
              </a:spcBef>
              <a:buFont typeface="Wingdings" panose="05000000000000000000" pitchFamily="2" charset="2"/>
              <a:buChar char="§"/>
              <a:tabLst>
                <a:tab pos="127000" algn="l"/>
              </a:tabLst>
            </a:pPr>
            <a:r>
              <a:rPr lang="fr-FR" sz="2800" spc="-20" dirty="0" smtClean="0">
                <a:latin typeface="Arial" panose="020B0604020202020204" pitchFamily="34" charset="0"/>
                <a:cs typeface="Arial" panose="020B0604020202020204" pitchFamily="34" charset="0"/>
              </a:rPr>
              <a:t>D</a:t>
            </a:r>
            <a:r>
              <a:rPr lang="fr-FR" sz="2800" spc="-30" dirty="0" smtClean="0">
                <a:latin typeface="Arial" panose="020B0604020202020204" pitchFamily="34" charset="0"/>
                <a:cs typeface="Arial" panose="020B0604020202020204" pitchFamily="34" charset="0"/>
              </a:rPr>
              <a:t>échiffrer </a:t>
            </a:r>
            <a:r>
              <a:rPr lang="fr-FR" sz="2800" spc="-70" dirty="0" smtClean="0">
                <a:latin typeface="Arial" panose="020B0604020202020204" pitchFamily="34" charset="0"/>
                <a:cs typeface="Arial" panose="020B0604020202020204" pitchFamily="34" charset="0"/>
              </a:rPr>
              <a:t>à voix haute </a:t>
            </a:r>
            <a:r>
              <a:rPr lang="fr-FR" sz="2800" spc="-20" dirty="0" smtClean="0">
                <a:latin typeface="Arial" panose="020B0604020202020204" pitchFamily="34" charset="0"/>
                <a:cs typeface="Arial" panose="020B0604020202020204" pitchFamily="34" charset="0"/>
              </a:rPr>
              <a:t>pour </a:t>
            </a:r>
            <a:r>
              <a:rPr lang="fr-FR" sz="2800" spc="-30" dirty="0">
                <a:latin typeface="Arial" panose="020B0604020202020204" pitchFamily="34" charset="0"/>
                <a:cs typeface="Arial" panose="020B0604020202020204" pitchFamily="34" charset="0"/>
              </a:rPr>
              <a:t>s’entendre </a:t>
            </a:r>
            <a:r>
              <a:rPr lang="fr-FR" sz="2800" spc="-10" dirty="0">
                <a:latin typeface="Arial" panose="020B0604020202020204" pitchFamily="34" charset="0"/>
                <a:cs typeface="Arial" panose="020B0604020202020204" pitchFamily="34" charset="0"/>
              </a:rPr>
              <a:t>lire ; </a:t>
            </a:r>
            <a:r>
              <a:rPr lang="fr-FR" sz="2800" spc="-30" dirty="0" smtClean="0">
                <a:latin typeface="Arial" panose="020B0604020202020204" pitchFamily="34" charset="0"/>
                <a:cs typeface="Arial" panose="020B0604020202020204" pitchFamily="34" charset="0"/>
              </a:rPr>
              <a:t>s’interroger sur le sens des mots inconnus</a:t>
            </a:r>
            <a:endParaRPr lang="fr-FR" sz="2800" dirty="0">
              <a:latin typeface="Arial" panose="020B0604020202020204" pitchFamily="34" charset="0"/>
              <a:cs typeface="Arial" panose="020B0604020202020204" pitchFamily="34" charset="0"/>
            </a:endParaRPr>
          </a:p>
          <a:p>
            <a:pPr marL="469900" indent="-457200">
              <a:lnSpc>
                <a:spcPct val="100000"/>
              </a:lnSpc>
              <a:spcBef>
                <a:spcPts val="25"/>
              </a:spcBef>
              <a:buFont typeface="Wingdings" panose="05000000000000000000" pitchFamily="2" charset="2"/>
              <a:buChar char="§"/>
              <a:tabLst>
                <a:tab pos="127000" algn="l"/>
              </a:tabLst>
            </a:pPr>
            <a:r>
              <a:rPr lang="fr-FR" sz="2800" spc="-25" dirty="0" smtClean="0">
                <a:latin typeface="Arial" panose="020B0604020202020204" pitchFamily="34" charset="0"/>
                <a:cs typeface="Arial" panose="020B0604020202020204" pitchFamily="34" charset="0"/>
              </a:rPr>
              <a:t>L’écriture, </a:t>
            </a:r>
            <a:r>
              <a:rPr lang="fr-FR" sz="2800" spc="-30" dirty="0">
                <a:latin typeface="Arial" panose="020B0604020202020204" pitchFamily="34" charset="0"/>
                <a:cs typeface="Arial" panose="020B0604020202020204" pitchFamily="34" charset="0"/>
              </a:rPr>
              <a:t>par </a:t>
            </a:r>
            <a:r>
              <a:rPr lang="fr-FR" sz="2800" spc="-25" dirty="0">
                <a:latin typeface="Arial" panose="020B0604020202020204" pitchFamily="34" charset="0"/>
                <a:cs typeface="Arial" panose="020B0604020202020204" pitchFamily="34" charset="0"/>
              </a:rPr>
              <a:t>le </a:t>
            </a:r>
            <a:r>
              <a:rPr lang="fr-FR" sz="2800" spc="-40" dirty="0">
                <a:latin typeface="Arial" panose="020B0604020202020204" pitchFamily="34" charset="0"/>
                <a:cs typeface="Arial" panose="020B0604020202020204" pitchFamily="34" charset="0"/>
              </a:rPr>
              <a:t>biais </a:t>
            </a:r>
            <a:r>
              <a:rPr lang="fr-FR" sz="2800" spc="-45" dirty="0">
                <a:latin typeface="Arial" panose="020B0604020202020204" pitchFamily="34" charset="0"/>
                <a:cs typeface="Arial" panose="020B0604020202020204" pitchFamily="34" charset="0"/>
              </a:rPr>
              <a:t>de </a:t>
            </a:r>
            <a:r>
              <a:rPr lang="fr-FR" sz="2800" spc="-40" dirty="0" smtClean="0">
                <a:latin typeface="Arial" panose="020B0604020202020204" pitchFamily="34" charset="0"/>
                <a:cs typeface="Arial" panose="020B0604020202020204" pitchFamily="34" charset="0"/>
              </a:rPr>
              <a:t>l’encodage, </a:t>
            </a:r>
            <a:r>
              <a:rPr lang="fr-FR" sz="2800" spc="-20" dirty="0">
                <a:latin typeface="Arial" panose="020B0604020202020204" pitchFamily="34" charset="0"/>
                <a:cs typeface="Arial" panose="020B0604020202020204" pitchFamily="34" charset="0"/>
              </a:rPr>
              <a:t>conforte </a:t>
            </a:r>
            <a:r>
              <a:rPr lang="fr-FR" sz="2800" spc="-35" dirty="0">
                <a:latin typeface="Arial" panose="020B0604020202020204" pitchFamily="34" charset="0"/>
                <a:cs typeface="Arial" panose="020B0604020202020204" pitchFamily="34" charset="0"/>
              </a:rPr>
              <a:t>l’apprentissage </a:t>
            </a:r>
            <a:r>
              <a:rPr lang="fr-FR" sz="2800" spc="-45" dirty="0">
                <a:latin typeface="Arial" panose="020B0604020202020204" pitchFamily="34" charset="0"/>
                <a:cs typeface="Arial" panose="020B0604020202020204" pitchFamily="34" charset="0"/>
              </a:rPr>
              <a:t>de </a:t>
            </a:r>
            <a:r>
              <a:rPr lang="fr-FR" sz="2800" spc="-35" dirty="0">
                <a:latin typeface="Arial" panose="020B0604020202020204" pitchFamily="34" charset="0"/>
                <a:cs typeface="Arial" panose="020B0604020202020204" pitchFamily="34" charset="0"/>
              </a:rPr>
              <a:t>la </a:t>
            </a:r>
            <a:r>
              <a:rPr lang="fr-FR" sz="2800" spc="-25" dirty="0">
                <a:latin typeface="Arial" panose="020B0604020202020204" pitchFamily="34" charset="0"/>
                <a:cs typeface="Arial" panose="020B0604020202020204" pitchFamily="34" charset="0"/>
              </a:rPr>
              <a:t>lecture </a:t>
            </a:r>
            <a:r>
              <a:rPr lang="fr-FR" sz="2800" spc="-5" dirty="0">
                <a:latin typeface="Arial" panose="020B0604020202020204" pitchFamily="34" charset="0"/>
                <a:cs typeface="Arial" panose="020B0604020202020204" pitchFamily="34" charset="0"/>
              </a:rPr>
              <a:t>et</a:t>
            </a:r>
            <a:r>
              <a:rPr lang="fr-FR" sz="2800" spc="-165" dirty="0">
                <a:latin typeface="Arial" panose="020B0604020202020204" pitchFamily="34" charset="0"/>
                <a:cs typeface="Arial" panose="020B0604020202020204" pitchFamily="34" charset="0"/>
              </a:rPr>
              <a:t> </a:t>
            </a:r>
            <a:r>
              <a:rPr lang="fr-FR" sz="2800" spc="-35" dirty="0">
                <a:latin typeface="Arial" panose="020B0604020202020204" pitchFamily="34" charset="0"/>
                <a:cs typeface="Arial" panose="020B0604020202020204" pitchFamily="34" charset="0"/>
              </a:rPr>
              <a:t>la </a:t>
            </a:r>
            <a:r>
              <a:rPr lang="fr-FR" sz="2800" spc="-30" dirty="0">
                <a:latin typeface="Arial" panose="020B0604020202020204" pitchFamily="34" charset="0"/>
                <a:cs typeface="Arial" panose="020B0604020202020204" pitchFamily="34" charset="0"/>
              </a:rPr>
              <a:t>mémorisation </a:t>
            </a:r>
            <a:r>
              <a:rPr lang="fr-FR" sz="2800" spc="-45" dirty="0" smtClean="0">
                <a:latin typeface="Arial" panose="020B0604020202020204" pitchFamily="34" charset="0"/>
                <a:cs typeface="Arial" panose="020B0604020202020204" pitchFamily="34" charset="0"/>
              </a:rPr>
              <a:t>de</a:t>
            </a:r>
            <a:r>
              <a:rPr lang="fr-FR" sz="2800" spc="-60" dirty="0" smtClean="0">
                <a:latin typeface="Arial" panose="020B0604020202020204" pitchFamily="34" charset="0"/>
                <a:cs typeface="Arial" panose="020B0604020202020204" pitchFamily="34" charset="0"/>
              </a:rPr>
              <a:t> </a:t>
            </a:r>
            <a:r>
              <a:rPr lang="fr-FR" sz="2800" spc="-20" dirty="0" smtClean="0">
                <a:latin typeface="Arial" panose="020B0604020202020204" pitchFamily="34" charset="0"/>
                <a:cs typeface="Arial" panose="020B0604020202020204" pitchFamily="34" charset="0"/>
              </a:rPr>
              <a:t>l’orthographe</a:t>
            </a:r>
          </a:p>
          <a:p>
            <a:pPr marL="12700" indent="0">
              <a:lnSpc>
                <a:spcPct val="100000"/>
              </a:lnSpc>
              <a:spcBef>
                <a:spcPts val="25"/>
              </a:spcBef>
              <a:buNone/>
              <a:tabLst>
                <a:tab pos="127000" algn="l"/>
              </a:tabLst>
            </a:pPr>
            <a:endParaRPr lang="fr-FR" sz="2800" i="1" dirty="0">
              <a:latin typeface="Arial" panose="020B0604020202020204" pitchFamily="34" charset="0"/>
              <a:cs typeface="Arial" panose="020B0604020202020204" pitchFamily="34" charset="0"/>
            </a:endParaRPr>
          </a:p>
          <a:p>
            <a:pPr marL="127000" indent="-114300">
              <a:lnSpc>
                <a:spcPct val="100000"/>
              </a:lnSpc>
              <a:spcBef>
                <a:spcPts val="25"/>
              </a:spcBef>
              <a:buFont typeface="Trebuchet MS"/>
              <a:buAutoNum type="arabicPeriod"/>
              <a:tabLst>
                <a:tab pos="127000" algn="l"/>
              </a:tabLst>
            </a:pPr>
            <a:endParaRPr lang="fr-FR" sz="2800" dirty="0">
              <a:latin typeface="Arial"/>
              <a:cs typeface="Arial"/>
            </a:endParaRPr>
          </a:p>
          <a:p>
            <a:pPr marL="0" indent="0">
              <a:buNone/>
            </a:pPr>
            <a:endParaRPr lang="fr-FR" sz="2600" dirty="0"/>
          </a:p>
          <a:p>
            <a:pPr marL="0" indent="0">
              <a:buNone/>
            </a:pPr>
            <a:endParaRPr lang="fr-FR" dirty="0"/>
          </a:p>
        </p:txBody>
      </p:sp>
    </p:spTree>
    <p:extLst>
      <p:ext uri="{BB962C8B-B14F-4D97-AF65-F5344CB8AC3E}">
        <p14:creationId xmlns:p14="http://schemas.microsoft.com/office/powerpoint/2010/main" val="2024431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89338" y="404664"/>
            <a:ext cx="10157354" cy="1397000"/>
          </a:xfrm>
        </p:spPr>
        <p:txBody>
          <a:bodyPr rtlCol="0"/>
          <a:lstStyle/>
          <a:p>
            <a:pPr rtl="0"/>
            <a:r>
              <a:rPr lang="fr-FR" dirty="0" smtClean="0">
                <a:latin typeface="Arial" panose="020B0604020202020204" pitchFamily="34" charset="0"/>
                <a:cs typeface="Arial" panose="020B0604020202020204" pitchFamily="34" charset="0"/>
              </a:rPr>
              <a:t>Un plan national en faveur de l’apprentissage de la lecture</a:t>
            </a:r>
            <a:endParaRPr lang="fr-FR" dirty="0">
              <a:latin typeface="Arial" panose="020B0604020202020204" pitchFamily="34" charset="0"/>
              <a:cs typeface="Arial" panose="020B0604020202020204" pitchFamily="34" charset="0"/>
            </a:endParaRPr>
          </a:p>
        </p:txBody>
      </p:sp>
      <p:sp>
        <p:nvSpPr>
          <p:cNvPr id="14" name="Espace réservé du contenu 13"/>
          <p:cNvSpPr>
            <a:spLocks noGrp="1"/>
          </p:cNvSpPr>
          <p:nvPr>
            <p:ph idx="1"/>
          </p:nvPr>
        </p:nvSpPr>
        <p:spPr>
          <a:xfrm>
            <a:off x="909836" y="1700808"/>
            <a:ext cx="10336856" cy="4470400"/>
          </a:xfrm>
        </p:spPr>
        <p:txBody>
          <a:bodyPr rtlCol="0"/>
          <a:lstStyle/>
          <a:p>
            <a:pPr marL="0" indent="0" rtl="0">
              <a:buNone/>
            </a:pPr>
            <a:endParaRPr lang="fr-FR" dirty="0" smtClean="0"/>
          </a:p>
          <a:p>
            <a:pPr marL="0" indent="0" rtl="0">
              <a:buNone/>
            </a:pPr>
            <a:endParaRPr lang="fr-FR" dirty="0" smtClean="0"/>
          </a:p>
          <a:p>
            <a:r>
              <a:rPr lang="fr-F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Ressources EDUSCOL (100% de réussite au CP)</a:t>
            </a:r>
          </a:p>
          <a:p>
            <a:pPr rtl="0"/>
            <a:r>
              <a:rPr lang="fr-F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Une note de service:  « Lecture: comprendre le parcours d’un lecteur autonome du 25/04/18 »</a:t>
            </a:r>
          </a:p>
          <a:p>
            <a:pPr rtl="0"/>
            <a:r>
              <a:rPr lang="fr-F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Un guide: « Pour enseigner la lecture et l’écriture au CP » (avril 18)</a:t>
            </a:r>
          </a:p>
          <a:p>
            <a:r>
              <a:rPr lang="fr-F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Ajustement </a:t>
            </a:r>
            <a:r>
              <a:rPr lang="fr-F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 programmes du 26/07/18</a:t>
            </a:r>
          </a:p>
          <a:p>
            <a:pPr rtl="0"/>
            <a:endParaRPr lang="fr-F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9836" y="332656"/>
            <a:ext cx="10157354" cy="720080"/>
          </a:xfrm>
        </p:spPr>
        <p:txBody>
          <a:bodyPr>
            <a:normAutofit/>
          </a:bodyPr>
          <a:lstStyle/>
          <a:p>
            <a:r>
              <a:rPr lang="fr-FR" dirty="0">
                <a:latin typeface="Arial" panose="020B0604020202020204" pitchFamily="34" charset="0"/>
                <a:cs typeface="Arial" panose="020B0604020202020204" pitchFamily="34" charset="0"/>
              </a:rPr>
              <a:t>Des points de vigilance</a:t>
            </a:r>
          </a:p>
        </p:txBody>
      </p:sp>
      <p:sp>
        <p:nvSpPr>
          <p:cNvPr id="3" name="Espace réservé du contenu 2"/>
          <p:cNvSpPr>
            <a:spLocks noGrp="1"/>
          </p:cNvSpPr>
          <p:nvPr>
            <p:ph idx="1"/>
          </p:nvPr>
        </p:nvSpPr>
        <p:spPr>
          <a:xfrm>
            <a:off x="909836" y="1052736"/>
            <a:ext cx="10157354" cy="5328592"/>
          </a:xfrm>
        </p:spPr>
        <p:txBody>
          <a:bodyPr>
            <a:normAutofit lnSpcReduction="10000"/>
          </a:bodyPr>
          <a:lstStyle/>
          <a:p>
            <a:pPr marL="469900" indent="-457200">
              <a:lnSpc>
                <a:spcPct val="100000"/>
              </a:lnSpc>
              <a:spcBef>
                <a:spcPts val="105"/>
              </a:spcBef>
              <a:buClr>
                <a:srgbClr val="000000"/>
              </a:buClr>
              <a:buSzPct val="81818"/>
              <a:buFont typeface="Wingdings" panose="05000000000000000000" pitchFamily="2" charset="2"/>
              <a:buChar char="§"/>
              <a:tabLst>
                <a:tab pos="80010" algn="l"/>
              </a:tabLst>
            </a:pPr>
            <a:r>
              <a:rPr lang="fr-FR" sz="2600" b="1" dirty="0" smtClean="0">
                <a:solidFill>
                  <a:schemeClr val="tx1">
                    <a:lumMod val="75000"/>
                  </a:schemeClr>
                </a:solidFill>
                <a:effectLst>
                  <a:outerShdw blurRad="38100" dist="38100" dir="2700000" algn="tl">
                    <a:srgbClr val="000000">
                      <a:alpha val="43137"/>
                    </a:srgbClr>
                  </a:outerShdw>
                </a:effectLst>
              </a:rPr>
              <a:t> </a:t>
            </a:r>
            <a:r>
              <a:rPr lang="fr-FR" sz="2600" b="1" u="sng" dirty="0" smtClean="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Lire,</a:t>
            </a:r>
            <a:r>
              <a:rPr lang="fr-FR" sz="2600" b="1" dirty="0" smtClean="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ce n’est pas une devinette, </a:t>
            </a:r>
            <a:r>
              <a:rPr lang="fr-FR" sz="2600" b="1" u="sng" dirty="0" smtClean="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c’est déchiffrer. </a:t>
            </a:r>
          </a:p>
          <a:p>
            <a:pPr marL="439345" lvl="1" indent="0">
              <a:lnSpc>
                <a:spcPct val="100000"/>
              </a:lnSpc>
              <a:spcBef>
                <a:spcPts val="105"/>
              </a:spcBef>
              <a:buClr>
                <a:srgbClr val="000000"/>
              </a:buClr>
              <a:buSzPct val="81818"/>
              <a:buNone/>
              <a:tabLst>
                <a:tab pos="80010" algn="l"/>
              </a:tabLst>
            </a:pPr>
            <a:r>
              <a:rPr lang="fr-FR" sz="2200" b="1" dirty="0" smtClean="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C’est oraliser des signes écrits.</a:t>
            </a:r>
          </a:p>
          <a:p>
            <a:pPr marL="896545" lvl="1" indent="-457200">
              <a:lnSpc>
                <a:spcPct val="100000"/>
              </a:lnSpc>
              <a:spcBef>
                <a:spcPts val="105"/>
              </a:spcBef>
              <a:buClr>
                <a:srgbClr val="000000"/>
              </a:buClr>
              <a:buSzPct val="81818"/>
              <a:tabLst>
                <a:tab pos="80010" algn="l"/>
              </a:tabLst>
            </a:pPr>
            <a:endParaRPr lang="fr-FR" sz="2400" u="sng" spc="-45" dirty="0" smtClean="0">
              <a:solidFill>
                <a:schemeClr val="bg1"/>
              </a:solidFill>
              <a:latin typeface="Arial"/>
              <a:cs typeface="Arial"/>
            </a:endParaRPr>
          </a:p>
          <a:p>
            <a:pPr marL="896545" lvl="1" indent="-457200">
              <a:lnSpc>
                <a:spcPct val="100000"/>
              </a:lnSpc>
              <a:spcBef>
                <a:spcPts val="105"/>
              </a:spcBef>
              <a:buClr>
                <a:srgbClr val="000000"/>
              </a:buClr>
              <a:buSzPct val="81818"/>
              <a:tabLst>
                <a:tab pos="80010" algn="l"/>
              </a:tabLst>
            </a:pPr>
            <a:r>
              <a:rPr lang="fr-FR" sz="2400" u="sng" spc="-45" dirty="0" smtClean="0">
                <a:latin typeface="Arial"/>
                <a:cs typeface="Arial"/>
              </a:rPr>
              <a:t>Recours </a:t>
            </a:r>
            <a:r>
              <a:rPr lang="fr-FR" sz="2400" u="sng" spc="-45" dirty="0">
                <a:latin typeface="Arial"/>
                <a:cs typeface="Arial"/>
              </a:rPr>
              <a:t>au décodage durant le premier semestre du </a:t>
            </a:r>
            <a:r>
              <a:rPr lang="fr-FR" sz="2400" u="sng" spc="-45" dirty="0" smtClean="0">
                <a:latin typeface="Arial"/>
                <a:cs typeface="Arial"/>
              </a:rPr>
              <a:t>CP,</a:t>
            </a:r>
          </a:p>
          <a:p>
            <a:pPr marL="439345" lvl="1" indent="0">
              <a:lnSpc>
                <a:spcPct val="100000"/>
              </a:lnSpc>
              <a:spcBef>
                <a:spcPts val="105"/>
              </a:spcBef>
              <a:buClr>
                <a:srgbClr val="000000"/>
              </a:buClr>
              <a:buSzPct val="81818"/>
              <a:buNone/>
              <a:tabLst>
                <a:tab pos="80010" algn="l"/>
              </a:tabLst>
            </a:pPr>
            <a:endParaRPr lang="fr-FR" sz="2400" u="sng" spc="-45" dirty="0" smtClean="0">
              <a:latin typeface="Arial"/>
              <a:cs typeface="Arial"/>
            </a:endParaRPr>
          </a:p>
          <a:p>
            <a:pPr marL="782245" lvl="1" indent="-342900">
              <a:lnSpc>
                <a:spcPct val="100000"/>
              </a:lnSpc>
              <a:spcBef>
                <a:spcPts val="105"/>
              </a:spcBef>
              <a:buClr>
                <a:srgbClr val="000000"/>
              </a:buClr>
              <a:buSzPct val="81818"/>
              <a:buFont typeface="Wingdings" panose="05000000000000000000" pitchFamily="2" charset="2"/>
              <a:buChar char="§"/>
              <a:tabLst>
                <a:tab pos="80010" algn="l"/>
              </a:tabLst>
            </a:pPr>
            <a:r>
              <a:rPr lang="fr-FR" sz="2400" spc="-45" dirty="0" smtClean="0">
                <a:latin typeface="Arial"/>
                <a:cs typeface="Arial"/>
              </a:rPr>
              <a:t>Apprendre d’abord les CGP les plus régulières,</a:t>
            </a:r>
          </a:p>
          <a:p>
            <a:pPr marL="782245" lvl="1" indent="-342900">
              <a:lnSpc>
                <a:spcPct val="100000"/>
              </a:lnSpc>
              <a:spcBef>
                <a:spcPts val="105"/>
              </a:spcBef>
              <a:buClr>
                <a:srgbClr val="000000"/>
              </a:buClr>
              <a:buSzPct val="81818"/>
              <a:buFont typeface="Wingdings" panose="05000000000000000000" pitchFamily="2" charset="2"/>
              <a:buChar char="§"/>
              <a:tabLst>
                <a:tab pos="80010" algn="l"/>
              </a:tabLst>
            </a:pPr>
            <a:r>
              <a:rPr lang="fr-FR" sz="2400" spc="-45" dirty="0" smtClean="0">
                <a:latin typeface="Arial"/>
                <a:cs typeface="Arial"/>
              </a:rPr>
              <a:t>Les CGP, posant difficulté, sont réparties sur l’année, </a:t>
            </a:r>
          </a:p>
          <a:p>
            <a:pPr marL="782245" lvl="1" indent="-342900">
              <a:lnSpc>
                <a:spcPct val="100000"/>
              </a:lnSpc>
              <a:spcBef>
                <a:spcPts val="105"/>
              </a:spcBef>
              <a:buClr>
                <a:srgbClr val="000000"/>
              </a:buClr>
              <a:buSzPct val="81818"/>
              <a:buFont typeface="Wingdings" panose="05000000000000000000" pitchFamily="2" charset="2"/>
              <a:buChar char="§"/>
              <a:tabLst>
                <a:tab pos="80010" algn="l"/>
              </a:tabLst>
            </a:pPr>
            <a:r>
              <a:rPr lang="fr-FR" sz="2400" b="1" spc="-45" dirty="0" smtClean="0">
                <a:solidFill>
                  <a:schemeClr val="tx1">
                    <a:lumMod val="75000"/>
                  </a:schemeClr>
                </a:solidFill>
                <a:latin typeface="Arial"/>
                <a:cs typeface="Arial"/>
              </a:rPr>
              <a:t>Limiter le nombre de mots vu globalement,</a:t>
            </a:r>
          </a:p>
          <a:p>
            <a:pPr marL="782245" lvl="1" indent="-342900">
              <a:lnSpc>
                <a:spcPct val="100000"/>
              </a:lnSpc>
              <a:spcBef>
                <a:spcPts val="105"/>
              </a:spcBef>
              <a:buClr>
                <a:srgbClr val="000000"/>
              </a:buClr>
              <a:buSzPct val="81818"/>
              <a:buFont typeface="Wingdings" panose="05000000000000000000" pitchFamily="2" charset="2"/>
              <a:buChar char="§"/>
              <a:tabLst>
                <a:tab pos="80010" algn="l"/>
              </a:tabLst>
            </a:pPr>
            <a:r>
              <a:rPr lang="fr-FR" sz="2400" spc="-45" dirty="0" smtClean="0">
                <a:latin typeface="Arial"/>
                <a:cs typeface="Arial"/>
              </a:rPr>
              <a:t>Ne pas faire étudier consécutivement les graphèmes qui peuvent induire des confusions, </a:t>
            </a:r>
            <a:r>
              <a:rPr lang="fr-FR" sz="2400" b="1" spc="-45" dirty="0" smtClean="0">
                <a:solidFill>
                  <a:schemeClr val="tx1">
                    <a:lumMod val="75000"/>
                  </a:schemeClr>
                </a:solidFill>
                <a:latin typeface="Arial"/>
                <a:cs typeface="Arial"/>
              </a:rPr>
              <a:t>séparer dans le temps  m/n, </a:t>
            </a:r>
            <a:r>
              <a:rPr lang="fr-FR" sz="2400" b="1" spc="-45" dirty="0" err="1" smtClean="0">
                <a:solidFill>
                  <a:schemeClr val="tx1">
                    <a:lumMod val="75000"/>
                  </a:schemeClr>
                </a:solidFill>
                <a:latin typeface="Arial"/>
                <a:cs typeface="Arial"/>
              </a:rPr>
              <a:t>ch</a:t>
            </a:r>
            <a:r>
              <a:rPr lang="fr-FR" sz="2400" b="1" spc="-45" dirty="0" smtClean="0">
                <a:solidFill>
                  <a:schemeClr val="tx1">
                    <a:lumMod val="75000"/>
                  </a:schemeClr>
                </a:solidFill>
                <a:latin typeface="Arial"/>
                <a:cs typeface="Arial"/>
              </a:rPr>
              <a:t>/j, p/b</a:t>
            </a:r>
          </a:p>
          <a:p>
            <a:pPr marL="782245" lvl="1" indent="-342900">
              <a:lnSpc>
                <a:spcPct val="100000"/>
              </a:lnSpc>
              <a:spcBef>
                <a:spcPts val="105"/>
              </a:spcBef>
              <a:buClr>
                <a:srgbClr val="000000"/>
              </a:buClr>
              <a:buSzPct val="81818"/>
              <a:buFont typeface="Wingdings" panose="05000000000000000000" pitchFamily="2" charset="2"/>
              <a:buChar char="§"/>
              <a:tabLst>
                <a:tab pos="80010" algn="l"/>
              </a:tabLst>
            </a:pPr>
            <a:r>
              <a:rPr lang="fr-FR" sz="2400" spc="-45" dirty="0" smtClean="0">
                <a:latin typeface="Arial"/>
                <a:cs typeface="Arial"/>
              </a:rPr>
              <a:t>Les textes doivent être déchiffrables par les élèves pour développer l’autonomie et la fluidité de lecture,</a:t>
            </a:r>
          </a:p>
          <a:p>
            <a:pPr marL="782245" lvl="1" indent="-342900">
              <a:lnSpc>
                <a:spcPct val="100000"/>
              </a:lnSpc>
              <a:spcBef>
                <a:spcPts val="105"/>
              </a:spcBef>
              <a:buClr>
                <a:srgbClr val="000000"/>
              </a:buClr>
              <a:buSzPct val="81818"/>
              <a:buFont typeface="Wingdings" panose="05000000000000000000" pitchFamily="2" charset="2"/>
              <a:buChar char="§"/>
              <a:tabLst>
                <a:tab pos="80010" algn="l"/>
              </a:tabLst>
            </a:pPr>
            <a:r>
              <a:rPr lang="fr-FR" sz="2400" spc="-45" dirty="0" smtClean="0">
                <a:latin typeface="Arial"/>
                <a:cs typeface="Arial"/>
              </a:rPr>
              <a:t>Proposition de progression par période dans le guide (p 55),</a:t>
            </a:r>
          </a:p>
          <a:p>
            <a:pPr marL="782245" lvl="1" indent="-342900">
              <a:lnSpc>
                <a:spcPct val="100000"/>
              </a:lnSpc>
              <a:spcBef>
                <a:spcPts val="105"/>
              </a:spcBef>
              <a:buClr>
                <a:srgbClr val="000000"/>
              </a:buClr>
              <a:buSzPct val="81818"/>
              <a:buFont typeface="Wingdings" panose="05000000000000000000" pitchFamily="2" charset="2"/>
              <a:buChar char="§"/>
              <a:tabLst>
                <a:tab pos="80010" algn="l"/>
              </a:tabLst>
            </a:pPr>
            <a:r>
              <a:rPr lang="fr-FR" sz="2400" spc="-45" dirty="0" smtClean="0">
                <a:latin typeface="Arial"/>
                <a:cs typeface="Arial"/>
              </a:rPr>
              <a:t>Prévoir des périodes de révision.</a:t>
            </a:r>
            <a:endParaRPr lang="fr-FR" sz="2600" b="1" dirty="0">
              <a:effectLst>
                <a:outerShdw blurRad="38100" dist="38100" dir="2700000" algn="tl">
                  <a:srgbClr val="000000">
                    <a:alpha val="43137"/>
                  </a:srgbClr>
                </a:outerShdw>
              </a:effectLst>
            </a:endParaRPr>
          </a:p>
          <a:p>
            <a:pPr marL="127000" indent="-114300">
              <a:lnSpc>
                <a:spcPct val="100000"/>
              </a:lnSpc>
              <a:spcBef>
                <a:spcPts val="25"/>
              </a:spcBef>
              <a:buFont typeface="Trebuchet MS"/>
              <a:buAutoNum type="arabicPeriod"/>
              <a:tabLst>
                <a:tab pos="127000" algn="l"/>
              </a:tabLst>
            </a:pPr>
            <a:endParaRPr lang="fr-FR" sz="2800" dirty="0">
              <a:latin typeface="Arial"/>
              <a:cs typeface="Arial"/>
            </a:endParaRPr>
          </a:p>
          <a:p>
            <a:pPr marL="0" indent="0">
              <a:buNone/>
            </a:pPr>
            <a:endParaRPr lang="fr-FR" sz="2600" dirty="0"/>
          </a:p>
          <a:p>
            <a:pPr marL="0" indent="0">
              <a:buNone/>
            </a:pPr>
            <a:endParaRPr lang="fr-FR" dirty="0"/>
          </a:p>
        </p:txBody>
      </p:sp>
    </p:spTree>
    <p:extLst>
      <p:ext uri="{BB962C8B-B14F-4D97-AF65-F5344CB8AC3E}">
        <p14:creationId xmlns:p14="http://schemas.microsoft.com/office/powerpoint/2010/main" val="2247220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t="5276" b="6202"/>
          <a:stretch/>
        </p:blipFill>
        <p:spPr>
          <a:xfrm rot="16200000">
            <a:off x="-914972" y="1330215"/>
            <a:ext cx="6145763" cy="4080322"/>
          </a:xfrm>
          <a:prstGeom prst="rect">
            <a:avLst/>
          </a:prstGeom>
        </p:spPr>
      </p:pic>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3801" t="5200" r="11151" b="6601"/>
          <a:stretch/>
        </p:blipFill>
        <p:spPr>
          <a:xfrm rot="16200000">
            <a:off x="3692487" y="991133"/>
            <a:ext cx="5832648" cy="4536504"/>
          </a:xfrm>
          <a:prstGeom prst="rect">
            <a:avLst/>
          </a:prstGeom>
        </p:spPr>
      </p:pic>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l="29525" b="19551"/>
          <a:stretch/>
        </p:blipFill>
        <p:spPr>
          <a:xfrm>
            <a:off x="9010759" y="2924944"/>
            <a:ext cx="3111938" cy="2664297"/>
          </a:xfrm>
          <a:prstGeom prst="rect">
            <a:avLst/>
          </a:prstGeom>
        </p:spPr>
      </p:pic>
      <p:pic>
        <p:nvPicPr>
          <p:cNvPr id="8" name="Espace réservé du contenu 7"/>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3714" t="9664" r="3436" b="11407"/>
          <a:stretch/>
        </p:blipFill>
        <p:spPr>
          <a:xfrm>
            <a:off x="9060033" y="476672"/>
            <a:ext cx="2892075" cy="1889489"/>
          </a:xfrm>
        </p:spPr>
      </p:pic>
    </p:spTree>
    <p:extLst>
      <p:ext uri="{BB962C8B-B14F-4D97-AF65-F5344CB8AC3E}">
        <p14:creationId xmlns:p14="http://schemas.microsoft.com/office/powerpoint/2010/main" val="97829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9836" y="332656"/>
            <a:ext cx="10157354" cy="720080"/>
          </a:xfrm>
        </p:spPr>
        <p:txBody>
          <a:bodyPr>
            <a:normAutofit/>
          </a:bodyPr>
          <a:lstStyle/>
          <a:p>
            <a:r>
              <a:rPr lang="fr-FR" dirty="0" smtClean="0">
                <a:latin typeface="Arial" panose="020B0604020202020204" pitchFamily="34" charset="0"/>
                <a:cs typeface="Arial" panose="020B0604020202020204" pitchFamily="34" charset="0"/>
              </a:rPr>
              <a:t>Progressivité</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938863" y="1340768"/>
            <a:ext cx="10157354" cy="5328592"/>
          </a:xfrm>
        </p:spPr>
        <p:txBody>
          <a:bodyPr>
            <a:normAutofit lnSpcReduction="10000"/>
          </a:bodyPr>
          <a:lstStyle/>
          <a:p>
            <a:pPr marL="469900" indent="-457200">
              <a:lnSpc>
                <a:spcPct val="100000"/>
              </a:lnSpc>
              <a:spcBef>
                <a:spcPts val="105"/>
              </a:spcBef>
              <a:buClr>
                <a:srgbClr val="000000"/>
              </a:buClr>
              <a:buSzPct val="81818"/>
              <a:buFont typeface="Wingdings" panose="05000000000000000000" pitchFamily="2" charset="2"/>
              <a:buChar char="§"/>
              <a:tabLst>
                <a:tab pos="80010" algn="l"/>
              </a:tabLst>
            </a:pPr>
            <a:r>
              <a:rPr lang="fr-FR" sz="2600" b="1" dirty="0" smtClean="0">
                <a:effectLst>
                  <a:outerShdw blurRad="38100" dist="38100" dir="2700000" algn="tl">
                    <a:srgbClr val="000000">
                      <a:alpha val="43137"/>
                    </a:srgbClr>
                  </a:outerShdw>
                </a:effectLst>
              </a:rPr>
              <a:t> </a:t>
            </a:r>
            <a:r>
              <a:rPr lang="fr-F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Entrainer les élèves à </a:t>
            </a: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lecture à haute </a:t>
            </a:r>
            <a:r>
              <a:rPr lang="fr-F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voix, de plus en plus vite</a:t>
            </a:r>
          </a:p>
          <a:p>
            <a:pPr marL="469900" indent="-457200">
              <a:lnSpc>
                <a:spcPct val="100000"/>
              </a:lnSpc>
              <a:spcBef>
                <a:spcPts val="105"/>
              </a:spcBef>
              <a:buClr>
                <a:srgbClr val="000000"/>
              </a:buClr>
              <a:buSzPct val="81818"/>
              <a:buFont typeface="Wingdings" panose="05000000000000000000" pitchFamily="2" charset="2"/>
              <a:buChar char="§"/>
              <a:tabLst>
                <a:tab pos="80010" algn="l"/>
              </a:tabLst>
            </a:pPr>
            <a:endParaRPr lang="fr-FR" sz="2600" b="1" dirty="0" smtClean="0">
              <a:effectLst>
                <a:outerShdw blurRad="38100" dist="38100" dir="2700000" algn="tl">
                  <a:srgbClr val="000000">
                    <a:alpha val="43137"/>
                  </a:srgbClr>
                </a:outerShdw>
              </a:effectLst>
            </a:endParaRPr>
          </a:p>
          <a:p>
            <a:pPr marL="896545" lvl="2" indent="-457200">
              <a:lnSpc>
                <a:spcPct val="100000"/>
              </a:lnSpc>
              <a:spcBef>
                <a:spcPts val="105"/>
              </a:spcBef>
              <a:buClr>
                <a:srgbClr val="000000"/>
              </a:buClr>
              <a:buSzPct val="81818"/>
              <a:buFont typeface="Wingdings" panose="05000000000000000000" pitchFamily="2" charset="2"/>
              <a:buChar char="§"/>
              <a:tabLst>
                <a:tab pos="80010" algn="l"/>
              </a:tabLst>
            </a:pPr>
            <a:r>
              <a:rPr lang="fr-FR" sz="2800" spc="-45" dirty="0">
                <a:latin typeface="Arial"/>
                <a:cs typeface="Arial"/>
              </a:rPr>
              <a:t>La </a:t>
            </a:r>
            <a:r>
              <a:rPr lang="fr-FR" sz="2800" b="1" spc="-45" dirty="0">
                <a:latin typeface="Arial"/>
                <a:cs typeface="Arial"/>
              </a:rPr>
              <a:t>fluence </a:t>
            </a:r>
            <a:r>
              <a:rPr lang="fr-FR" sz="2800" spc="-45" dirty="0">
                <a:latin typeface="Arial"/>
                <a:cs typeface="Arial"/>
              </a:rPr>
              <a:t>est un </a:t>
            </a:r>
            <a:r>
              <a:rPr lang="fr-FR" sz="2800" b="1" spc="-45" dirty="0">
                <a:latin typeface="Arial"/>
                <a:cs typeface="Arial"/>
              </a:rPr>
              <a:t>prédicteur direct de la bonne </a:t>
            </a:r>
            <a:r>
              <a:rPr lang="fr-FR" sz="2800" b="1" spc="-45" dirty="0" smtClean="0">
                <a:latin typeface="Arial"/>
                <a:cs typeface="Arial"/>
              </a:rPr>
              <a:t>compréhension,</a:t>
            </a:r>
          </a:p>
          <a:p>
            <a:pPr marL="896545" lvl="2" indent="-457200">
              <a:lnSpc>
                <a:spcPct val="100000"/>
              </a:lnSpc>
              <a:spcBef>
                <a:spcPts val="105"/>
              </a:spcBef>
              <a:buClr>
                <a:srgbClr val="000000"/>
              </a:buClr>
              <a:buSzPct val="81818"/>
              <a:buFont typeface="Wingdings" panose="05000000000000000000" pitchFamily="2" charset="2"/>
              <a:buChar char="§"/>
              <a:tabLst>
                <a:tab pos="80010" algn="l"/>
              </a:tabLst>
            </a:pPr>
            <a:endParaRPr lang="fr-FR" sz="2800" spc="-45" dirty="0" smtClean="0">
              <a:latin typeface="Arial"/>
              <a:cs typeface="Arial"/>
            </a:endParaRPr>
          </a:p>
          <a:p>
            <a:pPr marL="896545" lvl="2" indent="-457200">
              <a:lnSpc>
                <a:spcPct val="100000"/>
              </a:lnSpc>
              <a:spcBef>
                <a:spcPts val="105"/>
              </a:spcBef>
              <a:buClr>
                <a:srgbClr val="000000"/>
              </a:buClr>
              <a:buSzPct val="81818"/>
              <a:buFont typeface="Wingdings" panose="05000000000000000000" pitchFamily="2" charset="2"/>
              <a:buChar char="§"/>
              <a:tabLst>
                <a:tab pos="80010" algn="l"/>
              </a:tabLst>
            </a:pPr>
            <a:r>
              <a:rPr lang="fr-FR" sz="2800" spc="-45" dirty="0" smtClean="0">
                <a:latin typeface="Arial"/>
                <a:cs typeface="Arial"/>
              </a:rPr>
              <a:t>Automatiser l’identification des mots par le décodage (c’est-à-dire la fluence de lecture pour accéder à la compréhension)</a:t>
            </a:r>
          </a:p>
          <a:p>
            <a:pPr marL="896545" lvl="2" indent="-457200">
              <a:lnSpc>
                <a:spcPct val="100000"/>
              </a:lnSpc>
              <a:spcBef>
                <a:spcPts val="105"/>
              </a:spcBef>
              <a:buClr>
                <a:srgbClr val="000000"/>
              </a:buClr>
              <a:buSzPct val="81818"/>
              <a:buFont typeface="Wingdings" panose="05000000000000000000" pitchFamily="2" charset="2"/>
              <a:buChar char="§"/>
              <a:tabLst>
                <a:tab pos="80010" algn="l"/>
              </a:tabLst>
            </a:pPr>
            <a:endParaRPr lang="fr-FR" sz="2800" spc="-45" dirty="0">
              <a:latin typeface="Arial"/>
              <a:cs typeface="Arial"/>
            </a:endParaRPr>
          </a:p>
          <a:p>
            <a:pPr marL="896545" lvl="2" indent="-457200">
              <a:lnSpc>
                <a:spcPct val="100000"/>
              </a:lnSpc>
              <a:spcBef>
                <a:spcPts val="105"/>
              </a:spcBef>
              <a:buClr>
                <a:srgbClr val="000000"/>
              </a:buClr>
              <a:buSzPct val="81818"/>
              <a:buFont typeface="Wingdings" panose="05000000000000000000" pitchFamily="2" charset="2"/>
              <a:buChar char="§"/>
              <a:tabLst>
                <a:tab pos="80010" algn="l"/>
              </a:tabLst>
            </a:pPr>
            <a:endParaRPr lang="fr-FR" sz="2400" spc="-45" dirty="0" smtClean="0">
              <a:latin typeface="Arial"/>
              <a:cs typeface="Arial"/>
            </a:endParaRPr>
          </a:p>
          <a:p>
            <a:pPr marL="896545" lvl="2" indent="-457200">
              <a:lnSpc>
                <a:spcPct val="100000"/>
              </a:lnSpc>
              <a:spcBef>
                <a:spcPts val="105"/>
              </a:spcBef>
              <a:buClr>
                <a:srgbClr val="000000"/>
              </a:buClr>
              <a:buSzPct val="81818"/>
              <a:buFont typeface="Wingdings" panose="05000000000000000000" pitchFamily="2" charset="2"/>
              <a:buChar char="§"/>
              <a:tabLst>
                <a:tab pos="80010" algn="l"/>
              </a:tabLst>
            </a:pPr>
            <a:endParaRPr lang="fr-FR" sz="2400" spc="-45" dirty="0">
              <a:latin typeface="Arial"/>
              <a:cs typeface="Arial"/>
            </a:endParaRPr>
          </a:p>
          <a:p>
            <a:pPr marL="896545" lvl="2" indent="-457200">
              <a:lnSpc>
                <a:spcPct val="100000"/>
              </a:lnSpc>
              <a:spcBef>
                <a:spcPts val="105"/>
              </a:spcBef>
              <a:buClr>
                <a:srgbClr val="000000"/>
              </a:buClr>
              <a:buSzPct val="81818"/>
              <a:buFont typeface="Wingdings" panose="05000000000000000000" pitchFamily="2" charset="2"/>
              <a:buChar char="§"/>
              <a:tabLst>
                <a:tab pos="80010" algn="l"/>
              </a:tabLst>
            </a:pPr>
            <a:endParaRPr lang="fr-FR" sz="2400" spc="-45" dirty="0" smtClean="0">
              <a:latin typeface="Arial"/>
              <a:cs typeface="Arial"/>
            </a:endParaRPr>
          </a:p>
          <a:p>
            <a:pPr marL="439345" lvl="2" indent="0" algn="r">
              <a:lnSpc>
                <a:spcPct val="100000"/>
              </a:lnSpc>
              <a:spcBef>
                <a:spcPts val="105"/>
              </a:spcBef>
              <a:buClr>
                <a:srgbClr val="000000"/>
              </a:buClr>
              <a:buSzPct val="81818"/>
              <a:buNone/>
              <a:tabLst>
                <a:tab pos="80010" algn="l"/>
              </a:tabLst>
            </a:pPr>
            <a:r>
              <a:rPr lang="fr-FR" sz="1600" i="1" spc="-45" dirty="0">
                <a:latin typeface="Arial"/>
                <a:cs typeface="Arial"/>
              </a:rPr>
              <a:t>g</a:t>
            </a:r>
            <a:r>
              <a:rPr lang="fr-FR" sz="1600" i="1" spc="-45" dirty="0" smtClean="0">
                <a:latin typeface="Arial"/>
                <a:cs typeface="Arial"/>
              </a:rPr>
              <a:t>uide page 8</a:t>
            </a:r>
            <a:endParaRPr lang="fr-FR" sz="1600" i="1" spc="-45" dirty="0">
              <a:latin typeface="Arial"/>
              <a:cs typeface="Arial"/>
            </a:endParaRPr>
          </a:p>
          <a:p>
            <a:pPr marL="439345" lvl="1" indent="0">
              <a:lnSpc>
                <a:spcPct val="100000"/>
              </a:lnSpc>
              <a:spcBef>
                <a:spcPts val="105"/>
              </a:spcBef>
              <a:buClr>
                <a:srgbClr val="000000"/>
              </a:buClr>
              <a:buSzPct val="81818"/>
              <a:buNone/>
              <a:tabLst>
                <a:tab pos="80010" algn="l"/>
              </a:tabLst>
            </a:pPr>
            <a:endParaRPr lang="fr-FR" sz="2600" b="1" dirty="0">
              <a:effectLst>
                <a:outerShdw blurRad="38100" dist="38100" dir="2700000" algn="tl">
                  <a:srgbClr val="000000">
                    <a:alpha val="43137"/>
                  </a:srgbClr>
                </a:outerShdw>
              </a:effectLst>
            </a:endParaRPr>
          </a:p>
          <a:p>
            <a:pPr marL="127000" indent="-114300">
              <a:lnSpc>
                <a:spcPct val="100000"/>
              </a:lnSpc>
              <a:spcBef>
                <a:spcPts val="25"/>
              </a:spcBef>
              <a:buFont typeface="Trebuchet MS"/>
              <a:buAutoNum type="arabicPeriod"/>
              <a:tabLst>
                <a:tab pos="127000" algn="l"/>
              </a:tabLst>
            </a:pPr>
            <a:endParaRPr lang="fr-FR" sz="2800" dirty="0">
              <a:latin typeface="Arial"/>
              <a:cs typeface="Arial"/>
            </a:endParaRPr>
          </a:p>
          <a:p>
            <a:pPr marL="0" indent="0">
              <a:buNone/>
            </a:pPr>
            <a:endParaRPr lang="fr-FR" sz="2600" dirty="0"/>
          </a:p>
          <a:p>
            <a:pPr marL="0" indent="0">
              <a:buNone/>
            </a:pPr>
            <a:endParaRPr lang="fr-FR" dirty="0"/>
          </a:p>
        </p:txBody>
      </p:sp>
    </p:spTree>
    <p:extLst>
      <p:ext uri="{BB962C8B-B14F-4D97-AF65-F5344CB8AC3E}">
        <p14:creationId xmlns:p14="http://schemas.microsoft.com/office/powerpoint/2010/main" val="3649990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2588" y="4445000"/>
            <a:ext cx="9170256" cy="1930400"/>
          </a:xfrm>
        </p:spPr>
        <p:txBody>
          <a:bodyPr rtlCol="0">
            <a:normAutofit/>
          </a:bodyPr>
          <a:lstStyle/>
          <a:p>
            <a:pPr rtl="0"/>
            <a:r>
              <a:rPr lang="fr-FR" sz="4000" dirty="0" smtClean="0">
                <a:latin typeface="Arial" panose="020B0604020202020204" pitchFamily="34" charset="0"/>
                <a:cs typeface="Arial" panose="020B0604020202020204" pitchFamily="34" charset="0"/>
              </a:rPr>
              <a:t>Entraînement à la lecture à haute voix</a:t>
            </a:r>
            <a:endParaRPr lang="fr-FR" sz="4000"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p:txBody>
          <a:bodyPr rtlCol="0"/>
          <a:lstStyle/>
          <a:p>
            <a:pPr rtl="0"/>
            <a:r>
              <a:rPr lang="fr-FR" dirty="0" smtClean="0">
                <a:latin typeface="Arial" panose="020B0604020202020204" pitchFamily="34" charset="0"/>
                <a:cs typeface="Arial" panose="020B0604020202020204" pitchFamily="34" charset="0"/>
              </a:rPr>
              <a:t>Lecture</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703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panose="020B0604020202020204" pitchFamily="34" charset="0"/>
                <a:cs typeface="Arial" panose="020B0604020202020204" pitchFamily="34" charset="0"/>
              </a:rPr>
              <a:t>Automatiser l’identification des mots </a:t>
            </a:r>
            <a:r>
              <a:rPr lang="fr-FR" dirty="0" smtClean="0">
                <a:latin typeface="Arial" panose="020B0604020202020204" pitchFamily="34" charset="0"/>
                <a:cs typeface="Arial" panose="020B0604020202020204" pitchFamily="34" charset="0"/>
              </a:rPr>
              <a:t>le plus vite possible</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117308" y="1701800"/>
            <a:ext cx="10377703" cy="4470400"/>
          </a:xfrm>
        </p:spPr>
        <p:txBody>
          <a:bodyPr>
            <a:normAutofit/>
          </a:bodyPr>
          <a:lstStyle/>
          <a:p>
            <a:r>
              <a:rPr lang="fr-FR" dirty="0" smtClean="0">
                <a:latin typeface="Arial" panose="020B0604020202020204" pitchFamily="34" charset="0"/>
                <a:cs typeface="Arial" panose="020B0604020202020204" pitchFamily="34" charset="0"/>
              </a:rPr>
              <a:t>savoir </a:t>
            </a:r>
            <a:r>
              <a:rPr lang="fr-FR" dirty="0">
                <a:latin typeface="Arial" panose="020B0604020202020204" pitchFamily="34" charset="0"/>
                <a:cs typeface="Arial" panose="020B0604020202020204" pitchFamily="34" charset="0"/>
              </a:rPr>
              <a:t>lire suppose également que l’identification des mots par le décodage soit suffisamment automatisée pour permettre d’accéder à la compréhension : c’est ce qu’on appelle la fluidité ou </a:t>
            </a:r>
            <a:r>
              <a:rPr lang="fr-FR" b="1" dirty="0">
                <a:solidFill>
                  <a:schemeClr val="bg1"/>
                </a:solidFill>
                <a:latin typeface="Arial" panose="020B0604020202020204" pitchFamily="34" charset="0"/>
                <a:cs typeface="Arial" panose="020B0604020202020204" pitchFamily="34" charset="0"/>
              </a:rPr>
              <a:t>la fluence de lecture.</a:t>
            </a:r>
          </a:p>
          <a:p>
            <a:r>
              <a:rPr lang="fr-FR" dirty="0">
                <a:latin typeface="Arial" panose="020B0604020202020204" pitchFamily="34" charset="0"/>
                <a:cs typeface="Arial" panose="020B0604020202020204" pitchFamily="34" charset="0"/>
              </a:rPr>
              <a:t>cette automatisation: </a:t>
            </a:r>
          </a:p>
          <a:p>
            <a:pPr lvl="1"/>
            <a:r>
              <a:rPr lang="fr-FR" sz="2400" dirty="0">
                <a:latin typeface="Arial" panose="020B0604020202020204" pitchFamily="34" charset="0"/>
                <a:cs typeface="Arial" panose="020B0604020202020204" pitchFamily="34" charset="0"/>
              </a:rPr>
              <a:t>suppose rapidité et précision, </a:t>
            </a:r>
          </a:p>
          <a:p>
            <a:pPr lvl="1"/>
            <a:r>
              <a:rPr lang="fr-FR" sz="2400" dirty="0">
                <a:latin typeface="Arial" panose="020B0604020202020204" pitchFamily="34" charset="0"/>
                <a:cs typeface="Arial" panose="020B0604020202020204" pitchFamily="34" charset="0"/>
              </a:rPr>
              <a:t>concerne d’abord la lecture des mots isolés. </a:t>
            </a:r>
          </a:p>
          <a:p>
            <a:pPr lvl="1"/>
            <a:r>
              <a:rPr lang="fr-FR" sz="2400" dirty="0">
                <a:latin typeface="Arial" panose="020B0604020202020204" pitchFamily="34" charset="0"/>
                <a:cs typeface="Arial" panose="020B0604020202020204" pitchFamily="34" charset="0"/>
              </a:rPr>
              <a:t>pour l’évaluer, on mesure un score de fluence, c’est-à-dire le nombre de mots (fréquents ou inventés) lus correctement dans le temps imparti (30 s ou 1 min)</a:t>
            </a:r>
          </a:p>
        </p:txBody>
      </p:sp>
    </p:spTree>
    <p:extLst>
      <p:ext uri="{BB962C8B-B14F-4D97-AF65-F5344CB8AC3E}">
        <p14:creationId xmlns:p14="http://schemas.microsoft.com/office/powerpoint/2010/main" val="418056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955" r="7756" b="12840"/>
          <a:stretch/>
        </p:blipFill>
        <p:spPr>
          <a:xfrm rot="16200000">
            <a:off x="5990518" y="2884821"/>
            <a:ext cx="4312244" cy="2952328"/>
          </a:xfrm>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5900" t="6201" b="5600"/>
          <a:stretch/>
        </p:blipFill>
        <p:spPr>
          <a:xfrm rot="5400000">
            <a:off x="696335" y="2850413"/>
            <a:ext cx="4346696" cy="3055598"/>
          </a:xfrm>
          <a:prstGeom prst="rect">
            <a:avLst/>
          </a:prstGeom>
        </p:spPr>
      </p:pic>
      <p:sp>
        <p:nvSpPr>
          <p:cNvPr id="2" name="Rectangle 1"/>
          <p:cNvSpPr/>
          <p:nvPr/>
        </p:nvSpPr>
        <p:spPr>
          <a:xfrm>
            <a:off x="693812" y="476672"/>
            <a:ext cx="10657184" cy="1446550"/>
          </a:xfrm>
          <a:prstGeom prst="rect">
            <a:avLst/>
          </a:prstGeom>
        </p:spPr>
        <p:txBody>
          <a:bodyPr wrap="square">
            <a:spAutoFit/>
          </a:bodyPr>
          <a:lstStyle/>
          <a:p>
            <a:r>
              <a:rPr lang="fr-FR" sz="4400" dirty="0">
                <a:latin typeface="Arial" panose="020B0604020202020204" pitchFamily="34" charset="0"/>
                <a:cs typeface="Arial" panose="020B0604020202020204" pitchFamily="34" charset="0"/>
              </a:rPr>
              <a:t>Automatiser l’identification des mots le plus vite possible</a:t>
            </a:r>
            <a:endParaRPr lang="fr-FR" sz="4400" dirty="0"/>
          </a:p>
        </p:txBody>
      </p:sp>
    </p:spTree>
    <p:extLst>
      <p:ext uri="{BB962C8B-B14F-4D97-AF65-F5344CB8AC3E}">
        <p14:creationId xmlns:p14="http://schemas.microsoft.com/office/powerpoint/2010/main" val="402904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684" y="332656"/>
            <a:ext cx="12071075" cy="704889"/>
          </a:xfrm>
        </p:spPr>
        <p:txBody>
          <a:bodyPr>
            <a:normAutofit/>
          </a:bodyPr>
          <a:lstStyle/>
          <a:p>
            <a:r>
              <a:rPr lang="fr-FR" sz="4000" dirty="0" smtClean="0"/>
              <a:t>ACTIVITES POUR AUTOMATISER LE DECODAGE</a:t>
            </a:r>
            <a:endParaRPr lang="fr-FR" sz="4000" dirty="0"/>
          </a:p>
        </p:txBody>
      </p:sp>
      <p:pic>
        <p:nvPicPr>
          <p:cNvPr id="4" name="Espace réservé du contenu 3"/>
          <p:cNvPicPr>
            <a:picLocks noGrp="1" noChangeAspect="1"/>
          </p:cNvPicPr>
          <p:nvPr>
            <p:ph idx="1"/>
          </p:nvPr>
        </p:nvPicPr>
        <p:blipFill rotWithShape="1">
          <a:blip r:embed="rId3"/>
          <a:srcRect l="26439" t="32062" r="24109" b="16263"/>
          <a:stretch/>
        </p:blipFill>
        <p:spPr>
          <a:xfrm>
            <a:off x="1053852" y="1011582"/>
            <a:ext cx="9662653" cy="5676860"/>
          </a:xfrm>
          <a:prstGeom prst="rect">
            <a:avLst/>
          </a:prstGeom>
        </p:spPr>
      </p:pic>
    </p:spTree>
    <p:extLst>
      <p:ext uri="{BB962C8B-B14F-4D97-AF65-F5344CB8AC3E}">
        <p14:creationId xmlns:p14="http://schemas.microsoft.com/office/powerpoint/2010/main" val="286370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9734" y="253188"/>
            <a:ext cx="11049293" cy="708496"/>
          </a:xfrm>
        </p:spPr>
        <p:txBody>
          <a:bodyPr>
            <a:normAutofit fontScale="90000"/>
          </a:bodyPr>
          <a:lstStyle/>
          <a:p>
            <a:r>
              <a:rPr lang="fr-FR" dirty="0" smtClean="0"/>
              <a:t>LA FLUENCE : </a:t>
            </a:r>
            <a:r>
              <a:rPr lang="fr-FR" sz="3600" dirty="0" smtClean="0"/>
              <a:t>repères de progression au cycle 2</a:t>
            </a:r>
            <a:endParaRPr lang="fr-FR" sz="3600" dirty="0"/>
          </a:p>
        </p:txBody>
      </p:sp>
      <p:sp>
        <p:nvSpPr>
          <p:cNvPr id="3" name="Espace réservé du contenu 2"/>
          <p:cNvSpPr>
            <a:spLocks noGrp="1"/>
          </p:cNvSpPr>
          <p:nvPr>
            <p:ph idx="1"/>
          </p:nvPr>
        </p:nvSpPr>
        <p:spPr/>
        <p:txBody>
          <a:bodyPr/>
          <a:lstStyle/>
          <a:p>
            <a:endParaRPr lang="fr-FR" dirty="0"/>
          </a:p>
        </p:txBody>
      </p:sp>
      <p:sp>
        <p:nvSpPr>
          <p:cNvPr id="4" name="Rectangle 3"/>
          <p:cNvSpPr/>
          <p:nvPr/>
        </p:nvSpPr>
        <p:spPr>
          <a:xfrm>
            <a:off x="1341883" y="1132608"/>
            <a:ext cx="10521719" cy="1801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bg1"/>
                </a:solidFill>
              </a:rPr>
              <a:t>Commencer à travailler la fluence de texte à partir des périodes 3 ou 4 au plus tard</a:t>
            </a:r>
            <a:r>
              <a:rPr lang="fr-FR" dirty="0" smtClean="0">
                <a:solidFill>
                  <a:schemeClr val="bg1"/>
                </a:solidFill>
              </a:rPr>
              <a:t>. Ces </a:t>
            </a:r>
            <a:r>
              <a:rPr lang="fr-FR" dirty="0">
                <a:solidFill>
                  <a:schemeClr val="bg1"/>
                </a:solidFill>
              </a:rPr>
              <a:t>élèves doivent lire à plusieurs reprises des textes de plus en plus longs, jusqu'à parvenir à </a:t>
            </a:r>
            <a:r>
              <a:rPr lang="fr-FR" b="1" dirty="0">
                <a:solidFill>
                  <a:schemeClr val="bg1"/>
                </a:solidFill>
              </a:rPr>
              <a:t>une fluence d'au moins 50 mots par minute en fin d'année. </a:t>
            </a:r>
          </a:p>
        </p:txBody>
      </p:sp>
      <p:sp>
        <p:nvSpPr>
          <p:cNvPr id="5" name="Ellipse 4"/>
          <p:cNvSpPr/>
          <p:nvPr/>
        </p:nvSpPr>
        <p:spPr>
          <a:xfrm>
            <a:off x="97906" y="3356992"/>
            <a:ext cx="1131690" cy="89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CE1</a:t>
            </a:r>
            <a:endParaRPr lang="fr-FR" b="1" dirty="0"/>
          </a:p>
        </p:txBody>
      </p:sp>
      <p:sp>
        <p:nvSpPr>
          <p:cNvPr id="6" name="Rectangle 5"/>
          <p:cNvSpPr/>
          <p:nvPr/>
        </p:nvSpPr>
        <p:spPr>
          <a:xfrm>
            <a:off x="1341883" y="3043856"/>
            <a:ext cx="10521719" cy="1801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bg1"/>
                </a:solidFill>
              </a:rPr>
              <a:t>Les élèves lisent des textes plus longs et </a:t>
            </a:r>
            <a:r>
              <a:rPr lang="fr-FR" b="1" dirty="0">
                <a:solidFill>
                  <a:schemeClr val="bg1"/>
                </a:solidFill>
              </a:rPr>
              <a:t>plus diversifiés </a:t>
            </a:r>
            <a:r>
              <a:rPr lang="fr-FR" dirty="0">
                <a:solidFill>
                  <a:schemeClr val="bg1"/>
                </a:solidFill>
              </a:rPr>
              <a:t>(texte théâtral, documentaire, texte informatif…). L’automatisation du décodage conduit les élèves à lire à une vitesse </a:t>
            </a:r>
            <a:r>
              <a:rPr lang="fr-FR" b="1" dirty="0">
                <a:solidFill>
                  <a:schemeClr val="bg1"/>
                </a:solidFill>
              </a:rPr>
              <a:t>d’environ 70 mots par minute.</a:t>
            </a:r>
          </a:p>
        </p:txBody>
      </p:sp>
      <p:sp>
        <p:nvSpPr>
          <p:cNvPr id="8" name="Ellipse 7"/>
          <p:cNvSpPr/>
          <p:nvPr/>
        </p:nvSpPr>
        <p:spPr>
          <a:xfrm>
            <a:off x="62161" y="1682352"/>
            <a:ext cx="1055148" cy="89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CP</a:t>
            </a:r>
            <a:endParaRPr lang="fr-FR" b="1" dirty="0"/>
          </a:p>
        </p:txBody>
      </p:sp>
      <p:sp>
        <p:nvSpPr>
          <p:cNvPr id="9" name="Rectangle 8"/>
          <p:cNvSpPr/>
          <p:nvPr/>
        </p:nvSpPr>
        <p:spPr>
          <a:xfrm>
            <a:off x="1325168" y="4959648"/>
            <a:ext cx="10521719" cy="1801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bg1"/>
                </a:solidFill>
              </a:rPr>
              <a:t>La lecture orale fait l’objet d’un entraînement régulier et d’une compréhension plus fine. Tout au long de l’année, les élèves lisent des textes diversifiés de plus en plus longs et des textes composites avec fluidité et </a:t>
            </a:r>
            <a:r>
              <a:rPr lang="fr-FR" b="1" dirty="0">
                <a:solidFill>
                  <a:schemeClr val="bg1"/>
                </a:solidFill>
              </a:rPr>
              <a:t>expressivité,</a:t>
            </a:r>
            <a:r>
              <a:rPr lang="fr-FR" dirty="0">
                <a:solidFill>
                  <a:schemeClr val="bg1"/>
                </a:solidFill>
              </a:rPr>
              <a:t> </a:t>
            </a:r>
            <a:r>
              <a:rPr lang="fr-FR" b="1" dirty="0">
                <a:solidFill>
                  <a:schemeClr val="bg1"/>
                </a:solidFill>
              </a:rPr>
              <a:t>à une vitesse d’environ 90 mots par minute</a:t>
            </a:r>
            <a:r>
              <a:rPr lang="fr-FR" b="1" dirty="0">
                <a:solidFill>
                  <a:schemeClr val="tx1"/>
                </a:solidFill>
              </a:rPr>
              <a:t>. </a:t>
            </a:r>
          </a:p>
        </p:txBody>
      </p:sp>
      <p:sp>
        <p:nvSpPr>
          <p:cNvPr id="10" name="Ellipse 9"/>
          <p:cNvSpPr/>
          <p:nvPr/>
        </p:nvSpPr>
        <p:spPr>
          <a:xfrm>
            <a:off x="97906" y="5415124"/>
            <a:ext cx="1131690" cy="89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CE2</a:t>
            </a:r>
            <a:endParaRPr lang="fr-FR" b="1" dirty="0"/>
          </a:p>
        </p:txBody>
      </p:sp>
    </p:spTree>
    <p:extLst>
      <p:ext uri="{BB962C8B-B14F-4D97-AF65-F5344CB8AC3E}">
        <p14:creationId xmlns:p14="http://schemas.microsoft.com/office/powerpoint/2010/main" val="403349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399" dirty="0"/>
              <a:t>Quels supports de lecture?</a:t>
            </a:r>
          </a:p>
        </p:txBody>
      </p:sp>
      <p:sp>
        <p:nvSpPr>
          <p:cNvPr id="3" name="Espace réservé du contenu 2"/>
          <p:cNvSpPr>
            <a:spLocks noGrp="1"/>
          </p:cNvSpPr>
          <p:nvPr>
            <p:ph sz="half" idx="1"/>
          </p:nvPr>
        </p:nvSpPr>
        <p:spPr>
          <a:xfrm>
            <a:off x="1256972" y="2286298"/>
            <a:ext cx="4799350" cy="3951014"/>
          </a:xfrm>
          <a:ln w="38100">
            <a:solidFill>
              <a:schemeClr val="accent1"/>
            </a:solidFill>
          </a:ln>
        </p:spPr>
        <p:txBody>
          <a:bodyPr>
            <a:noAutofit/>
          </a:bodyPr>
          <a:lstStyle/>
          <a:p>
            <a:pPr marL="0" indent="0">
              <a:buNone/>
            </a:pPr>
            <a:r>
              <a:rPr lang="fr-FR" sz="2000" b="1" u="sng" dirty="0" smtClean="0"/>
              <a:t>Du clé en main:</a:t>
            </a:r>
          </a:p>
          <a:p>
            <a:pPr marL="0" indent="0">
              <a:buNone/>
            </a:pPr>
            <a:r>
              <a:rPr lang="fr-FR" sz="1600" b="1" u="sng" dirty="0" smtClean="0"/>
              <a:t>CP:</a:t>
            </a:r>
          </a:p>
          <a:p>
            <a:r>
              <a:rPr lang="fr-FR" sz="1600" dirty="0" smtClean="0"/>
              <a:t>Site: évolutionclasse.org </a:t>
            </a:r>
          </a:p>
          <a:p>
            <a:pPr marL="0" indent="0">
              <a:buNone/>
            </a:pPr>
            <a:r>
              <a:rPr lang="fr-FR" sz="1600" b="1" u="sng" dirty="0" smtClean="0"/>
              <a:t>CE1:</a:t>
            </a:r>
          </a:p>
          <a:p>
            <a:r>
              <a:rPr lang="fr-FR" sz="1600" dirty="0" smtClean="0"/>
              <a:t>Les éditions cigales </a:t>
            </a:r>
          </a:p>
          <a:p>
            <a:r>
              <a:rPr lang="fr-FR" sz="1600" dirty="0" smtClean="0"/>
              <a:t>Les textes du site E.L.FE</a:t>
            </a:r>
          </a:p>
          <a:p>
            <a:r>
              <a:rPr lang="fr-FR" sz="1600" dirty="0" smtClean="0"/>
              <a:t>Site : Que fait la maîtresse (textes répertoriés par période et niveau)</a:t>
            </a:r>
          </a:p>
          <a:p>
            <a:r>
              <a:rPr lang="fr-FR" sz="1600" dirty="0" smtClean="0"/>
              <a:t>Site: Teacher Charlotte: </a:t>
            </a:r>
            <a:r>
              <a:rPr lang="fr-FR" sz="1600" dirty="0" err="1" smtClean="0"/>
              <a:t>Vélociraptor</a:t>
            </a:r>
            <a:endParaRPr lang="fr-FR" sz="1600" dirty="0" smtClean="0"/>
          </a:p>
        </p:txBody>
      </p:sp>
      <p:sp>
        <p:nvSpPr>
          <p:cNvPr id="4" name="Espace réservé du contenu 3"/>
          <p:cNvSpPr>
            <a:spLocks noGrp="1"/>
          </p:cNvSpPr>
          <p:nvPr>
            <p:ph sz="half" idx="2"/>
          </p:nvPr>
        </p:nvSpPr>
        <p:spPr>
          <a:xfrm>
            <a:off x="6646064" y="2286299"/>
            <a:ext cx="4799350" cy="2333519"/>
          </a:xfrm>
          <a:ln w="38100">
            <a:solidFill>
              <a:schemeClr val="accent1"/>
            </a:solidFill>
          </a:ln>
        </p:spPr>
        <p:txBody>
          <a:bodyPr>
            <a:normAutofit/>
          </a:bodyPr>
          <a:lstStyle/>
          <a:p>
            <a:pPr marL="0" indent="0">
              <a:buNone/>
            </a:pPr>
            <a:r>
              <a:rPr lang="fr-FR" b="1" u="sng" dirty="0" smtClean="0"/>
              <a:t>Du sur mesure:</a:t>
            </a:r>
          </a:p>
          <a:p>
            <a:r>
              <a:rPr lang="fr-FR" dirty="0" smtClean="0"/>
              <a:t>Extraire des textes de vos lecture suivies ou de vos séances de compréhension de textes.</a:t>
            </a:r>
          </a:p>
          <a:p>
            <a:endParaRPr lang="fr-FR" b="1" u="sng" dirty="0"/>
          </a:p>
        </p:txBody>
      </p:sp>
    </p:spTree>
    <p:extLst>
      <p:ext uri="{BB962C8B-B14F-4D97-AF65-F5344CB8AC3E}">
        <p14:creationId xmlns:p14="http://schemas.microsoft.com/office/powerpoint/2010/main" val="261780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5860" y="897981"/>
            <a:ext cx="10157354" cy="1397000"/>
          </a:xfrm>
        </p:spPr>
        <p:txBody>
          <a:bodyPr>
            <a:noAutofit/>
          </a:bodyPr>
          <a:lstStyle/>
          <a:p>
            <a:r>
              <a:rPr lang="fr-FR" sz="4399" u="sng" dirty="0" smtClean="0"/>
              <a:t/>
            </a:r>
            <a:br>
              <a:rPr lang="fr-FR" sz="4399" u="sng" dirty="0" smtClean="0"/>
            </a:br>
            <a:r>
              <a:rPr lang="fr-FR" sz="4399" u="sng" dirty="0"/>
              <a:t/>
            </a:r>
            <a:br>
              <a:rPr lang="fr-FR" sz="4399" u="sng" dirty="0"/>
            </a:br>
            <a:r>
              <a:rPr lang="fr-FR" sz="4399" u="sng" dirty="0" smtClean="0"/>
              <a:t>Etape </a:t>
            </a:r>
            <a:r>
              <a:rPr lang="fr-FR" sz="4399" u="sng" dirty="0"/>
              <a:t>1 : Compréhension du texte  (collectif)</a:t>
            </a:r>
            <a:r>
              <a:rPr lang="fr-FR" sz="4399" dirty="0"/>
              <a:t/>
            </a:r>
            <a:br>
              <a:rPr lang="fr-FR" sz="4399" dirty="0"/>
            </a:br>
            <a:endParaRPr lang="fr-FR" sz="4399" dirty="0"/>
          </a:p>
        </p:txBody>
      </p:sp>
      <p:sp>
        <p:nvSpPr>
          <p:cNvPr id="3" name="Espace réservé du contenu 2"/>
          <p:cNvSpPr>
            <a:spLocks noGrp="1"/>
          </p:cNvSpPr>
          <p:nvPr>
            <p:ph idx="1"/>
          </p:nvPr>
        </p:nvSpPr>
        <p:spPr>
          <a:xfrm>
            <a:off x="1251352" y="2286300"/>
            <a:ext cx="10175671" cy="3524333"/>
          </a:xfrm>
          <a:ln w="38100">
            <a:solidFill>
              <a:schemeClr val="accent1"/>
            </a:solidFill>
          </a:ln>
        </p:spPr>
        <p:txBody>
          <a:bodyPr>
            <a:normAutofit fontScale="70000" lnSpcReduction="20000"/>
          </a:bodyPr>
          <a:lstStyle/>
          <a:p>
            <a:pPr lvl="0"/>
            <a:endParaRPr lang="fr-FR" dirty="0" smtClean="0"/>
          </a:p>
          <a:p>
            <a:pPr lvl="0"/>
            <a:r>
              <a:rPr lang="fr-FR" dirty="0" smtClean="0"/>
              <a:t>L’enseignant </a:t>
            </a:r>
            <a:r>
              <a:rPr lang="fr-FR" dirty="0"/>
              <a:t>lit 1 à 2 fois le texte.</a:t>
            </a:r>
          </a:p>
          <a:p>
            <a:pPr lvl="0"/>
            <a:r>
              <a:rPr lang="fr-FR" dirty="0"/>
              <a:t>Que raconte ce texte ?</a:t>
            </a:r>
          </a:p>
          <a:p>
            <a:pPr lvl="0"/>
            <a:r>
              <a:rPr lang="fr-FR" dirty="0"/>
              <a:t>Explicitation du vocabulaire qui n’est pas compris.</a:t>
            </a:r>
          </a:p>
          <a:p>
            <a:r>
              <a:rPr lang="fr-FR" dirty="0"/>
              <a:t>L’enseignant questionne et donne la parole aux élèves pour s’assurer de sa compréhension par l’ensemble du groupe.</a:t>
            </a:r>
          </a:p>
          <a:p>
            <a:r>
              <a:rPr lang="fr-FR" dirty="0"/>
              <a:t>A l’issue de la 2</a:t>
            </a:r>
            <a:r>
              <a:rPr lang="fr-FR" baseline="30000" dirty="0"/>
              <a:t>ème</a:t>
            </a:r>
            <a:r>
              <a:rPr lang="fr-FR" dirty="0"/>
              <a:t> lecture, l’enseignant prend soin de donner le sens des mots qui pourraient faire obstacle à la compréhension du texte en les expliquant dans leur contexte.</a:t>
            </a:r>
          </a:p>
          <a:p>
            <a:pPr marL="0" indent="0">
              <a:buNone/>
            </a:pPr>
            <a:r>
              <a:rPr lang="fr-FR" dirty="0"/>
              <a:t> </a:t>
            </a:r>
          </a:p>
          <a:p>
            <a:endParaRPr lang="fr-FR" dirty="0"/>
          </a:p>
        </p:txBody>
      </p:sp>
    </p:spTree>
    <p:extLst>
      <p:ext uri="{BB962C8B-B14F-4D97-AF65-F5344CB8AC3E}">
        <p14:creationId xmlns:p14="http://schemas.microsoft.com/office/powerpoint/2010/main" val="407786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anose="020B0604020202020204" pitchFamily="34" charset="0"/>
                <a:cs typeface="Arial" panose="020B0604020202020204" pitchFamily="34" charset="0"/>
              </a:rPr>
              <a:t>Ajustement des programmes</a:t>
            </a:r>
            <a:endParaRPr lang="fr-FR" dirty="0"/>
          </a:p>
        </p:txBody>
      </p:sp>
      <p:sp>
        <p:nvSpPr>
          <p:cNvPr id="3" name="Espace réservé du contenu 2"/>
          <p:cNvSpPr>
            <a:spLocks noGrp="1"/>
          </p:cNvSpPr>
          <p:nvPr>
            <p:ph idx="1"/>
          </p:nvPr>
        </p:nvSpPr>
        <p:spPr>
          <a:xfrm>
            <a:off x="1117309" y="1701800"/>
            <a:ext cx="8577503" cy="4470400"/>
          </a:xfrm>
        </p:spPr>
        <p:txBody>
          <a:bodyPr/>
          <a:lstStyle/>
          <a:p>
            <a:r>
              <a:rPr lang="fr-FR" dirty="0"/>
              <a:t>Les textes de 2015 parlaient de l’apprentissage de la lecture sur la durée du cycle 2. </a:t>
            </a:r>
          </a:p>
          <a:p>
            <a:r>
              <a:rPr lang="fr-FR" dirty="0"/>
              <a:t>Le texte de </a:t>
            </a:r>
            <a:r>
              <a:rPr lang="fr-FR" b="1" dirty="0"/>
              <a:t>2018 </a:t>
            </a:r>
            <a:r>
              <a:rPr lang="fr-FR" dirty="0"/>
              <a:t>se focalise sur </a:t>
            </a:r>
            <a:r>
              <a:rPr lang="fr-FR" b="1" dirty="0">
                <a:solidFill>
                  <a:schemeClr val="bg1"/>
                </a:solidFill>
              </a:rPr>
              <a:t>l’année de CP </a:t>
            </a:r>
            <a:r>
              <a:rPr lang="fr-FR" dirty="0"/>
              <a:t>et </a:t>
            </a:r>
            <a:r>
              <a:rPr lang="fr-FR" dirty="0" smtClean="0"/>
              <a:t>précise </a:t>
            </a:r>
            <a:r>
              <a:rPr lang="fr-FR" b="1" dirty="0" smtClean="0"/>
              <a:t>les attendus</a:t>
            </a:r>
            <a:r>
              <a:rPr lang="fr-FR" b="1" dirty="0"/>
              <a:t> </a:t>
            </a:r>
            <a:r>
              <a:rPr lang="fr-FR" b="1" dirty="0" smtClean="0"/>
              <a:t>par niveau.</a:t>
            </a:r>
            <a:endParaRPr lang="fr-FR" dirty="0"/>
          </a:p>
        </p:txBody>
      </p:sp>
      <p:pic>
        <p:nvPicPr>
          <p:cNvPr id="4" name="Espace réservé du contenu 3"/>
          <p:cNvPicPr>
            <a:picLocks noChangeAspect="1"/>
          </p:cNvPicPr>
          <p:nvPr/>
        </p:nvPicPr>
        <p:blipFill rotWithShape="1">
          <a:blip r:embed="rId2"/>
          <a:srcRect l="24233" t="16716" r="44808" b="4859"/>
          <a:stretch/>
        </p:blipFill>
        <p:spPr>
          <a:xfrm>
            <a:off x="7174532" y="3284984"/>
            <a:ext cx="2325705" cy="3312368"/>
          </a:xfrm>
          <a:prstGeom prst="rect">
            <a:avLst/>
          </a:prstGeom>
        </p:spPr>
      </p:pic>
    </p:spTree>
    <p:extLst>
      <p:ext uri="{BB962C8B-B14F-4D97-AF65-F5344CB8AC3E}">
        <p14:creationId xmlns:p14="http://schemas.microsoft.com/office/powerpoint/2010/main" val="391063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8209" y="692696"/>
            <a:ext cx="10157354" cy="1397000"/>
          </a:xfrm>
        </p:spPr>
        <p:txBody>
          <a:bodyPr>
            <a:normAutofit fontScale="90000"/>
          </a:bodyPr>
          <a:lstStyle/>
          <a:p>
            <a:r>
              <a:rPr lang="fr-FR" u="sng" dirty="0"/>
              <a:t>Etape 2 : Anticiper les mots difficiles à lire </a:t>
            </a:r>
            <a:r>
              <a:rPr lang="fr-FR" u="sng" dirty="0" smtClean="0"/>
              <a:t> </a:t>
            </a:r>
            <a:r>
              <a:rPr lang="fr-FR" u="sng" dirty="0"/>
              <a:t>(collectif)</a:t>
            </a:r>
            <a:r>
              <a:rPr lang="fr-FR" dirty="0"/>
              <a:t/>
            </a:r>
            <a:br>
              <a:rPr lang="fr-FR" dirty="0"/>
            </a:br>
            <a:endParaRPr lang="fr-FR" dirty="0"/>
          </a:p>
        </p:txBody>
      </p:sp>
      <p:sp>
        <p:nvSpPr>
          <p:cNvPr id="3" name="Espace réservé du contenu 2"/>
          <p:cNvSpPr>
            <a:spLocks noGrp="1"/>
          </p:cNvSpPr>
          <p:nvPr>
            <p:ph idx="1"/>
          </p:nvPr>
        </p:nvSpPr>
        <p:spPr>
          <a:xfrm>
            <a:off x="1239050" y="2276872"/>
            <a:ext cx="10175671" cy="2898855"/>
          </a:xfrm>
          <a:ln w="38100">
            <a:solidFill>
              <a:schemeClr val="accent1"/>
            </a:solidFill>
          </a:ln>
        </p:spPr>
        <p:txBody>
          <a:bodyPr>
            <a:normAutofit fontScale="85000" lnSpcReduction="20000"/>
          </a:bodyPr>
          <a:lstStyle/>
          <a:p>
            <a:pPr lvl="0"/>
            <a:endParaRPr lang="fr-FR" dirty="0" smtClean="0"/>
          </a:p>
          <a:p>
            <a:pPr lvl="0"/>
            <a:r>
              <a:rPr lang="fr-FR" dirty="0" smtClean="0"/>
              <a:t>L’enseignant </a:t>
            </a:r>
            <a:r>
              <a:rPr lang="fr-FR" dirty="0"/>
              <a:t>distribue le texte aux élèves</a:t>
            </a:r>
          </a:p>
          <a:p>
            <a:pPr lvl="0"/>
            <a:r>
              <a:rPr lang="fr-FR" dirty="0"/>
              <a:t>L’enseignant lit le texte doucement et les élèves suivent avec leur doigt.</a:t>
            </a:r>
          </a:p>
          <a:p>
            <a:pPr lvl="0"/>
            <a:r>
              <a:rPr lang="fr-FR" dirty="0"/>
              <a:t>Quels mots sont difficiles à lire ? ex : assez : le « z » ne se lit pas seul mais « </a:t>
            </a:r>
            <a:r>
              <a:rPr lang="fr-FR" dirty="0" err="1"/>
              <a:t>ez</a:t>
            </a:r>
            <a:r>
              <a:rPr lang="fr-FR" dirty="0"/>
              <a:t> » se lit </a:t>
            </a:r>
            <a:r>
              <a:rPr lang="fr-FR" dirty="0" smtClean="0"/>
              <a:t>[e].</a:t>
            </a:r>
            <a:endParaRPr lang="fr-FR" dirty="0"/>
          </a:p>
          <a:p>
            <a:r>
              <a:rPr lang="fr-FR" dirty="0"/>
              <a:t>Donner du sens aux mots qui pourraient faire obstacle à la compréhension du texte en les expliquant dans leur contexte</a:t>
            </a:r>
            <a:r>
              <a:rPr lang="fr-FR" dirty="0" smtClean="0"/>
              <a:t>.</a:t>
            </a:r>
            <a:endParaRPr lang="fr-FR" dirty="0"/>
          </a:p>
        </p:txBody>
      </p:sp>
    </p:spTree>
    <p:extLst>
      <p:ext uri="{BB962C8B-B14F-4D97-AF65-F5344CB8AC3E}">
        <p14:creationId xmlns:p14="http://schemas.microsoft.com/office/powerpoint/2010/main" val="61044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t>Etape 3 : Faire progresser les élèves </a:t>
            </a:r>
            <a:r>
              <a:rPr lang="fr-FR" u="sng" dirty="0" smtClean="0"/>
              <a:t> </a:t>
            </a:r>
            <a:r>
              <a:rPr lang="fr-FR" u="sng" dirty="0"/>
              <a:t>(groupe)</a:t>
            </a:r>
            <a:endParaRPr lang="fr-FR" dirty="0"/>
          </a:p>
        </p:txBody>
      </p:sp>
      <p:sp>
        <p:nvSpPr>
          <p:cNvPr id="3" name="Espace réservé du contenu 2"/>
          <p:cNvSpPr>
            <a:spLocks noGrp="1"/>
          </p:cNvSpPr>
          <p:nvPr>
            <p:ph idx="1"/>
          </p:nvPr>
        </p:nvSpPr>
        <p:spPr>
          <a:xfrm>
            <a:off x="1017937" y="1700808"/>
            <a:ext cx="10356098" cy="4968552"/>
          </a:xfrm>
          <a:ln w="38100">
            <a:solidFill>
              <a:schemeClr val="accent1"/>
            </a:solidFill>
          </a:ln>
        </p:spPr>
        <p:txBody>
          <a:bodyPr>
            <a:normAutofit fontScale="25000" lnSpcReduction="20000"/>
          </a:bodyPr>
          <a:lstStyle/>
          <a:p>
            <a:pPr marL="0" indent="0">
              <a:buNone/>
            </a:pPr>
            <a:endParaRPr lang="fr-FR" sz="3999" dirty="0"/>
          </a:p>
          <a:p>
            <a:pPr lvl="0"/>
            <a:r>
              <a:rPr lang="fr-FR" sz="8000" dirty="0"/>
              <a:t>Un élève lit.</a:t>
            </a:r>
          </a:p>
          <a:p>
            <a:r>
              <a:rPr lang="fr-FR" sz="8000" dirty="0"/>
              <a:t>Pendant ce temps, les autres élèves ont le texte dans une pochette plastique et </a:t>
            </a:r>
          </a:p>
          <a:p>
            <a:pPr marL="0" indent="0">
              <a:buNone/>
            </a:pPr>
            <a:r>
              <a:rPr lang="fr-FR" sz="8000" dirty="0"/>
              <a:t>	- entoure la ponctuation non respectée,</a:t>
            </a:r>
          </a:p>
          <a:p>
            <a:pPr marL="0" indent="0">
              <a:buNone/>
            </a:pPr>
            <a:r>
              <a:rPr lang="fr-FR" sz="8000" dirty="0"/>
              <a:t>	- soulignent les mots mal lus,</a:t>
            </a:r>
          </a:p>
          <a:p>
            <a:pPr marL="0" indent="0">
              <a:buNone/>
            </a:pPr>
            <a:r>
              <a:rPr lang="fr-FR" sz="8000" dirty="0"/>
              <a:t>	- barrent les mots oubliés,</a:t>
            </a:r>
          </a:p>
          <a:p>
            <a:pPr marL="0" indent="0">
              <a:buNone/>
            </a:pPr>
            <a:r>
              <a:rPr lang="fr-FR" sz="8000" dirty="0"/>
              <a:t>	- tracent un arc de cercle sous les liaisons oubliées</a:t>
            </a:r>
            <a:r>
              <a:rPr lang="fr-FR" sz="8000" dirty="0" smtClean="0"/>
              <a:t>. (ce1)</a:t>
            </a:r>
            <a:endParaRPr lang="fr-FR" sz="8000" dirty="0"/>
          </a:p>
          <a:p>
            <a:r>
              <a:rPr lang="fr-FR" sz="8000" dirty="0"/>
              <a:t>Les élèves du groupe informent l’élève qui a lu de l’erreur qu’ils ont remarquée. L’élève code l’information sur sa fiche et relit la phrase. Toutes les erreurs sont reprises une par une.</a:t>
            </a:r>
          </a:p>
          <a:p>
            <a:r>
              <a:rPr lang="fr-FR" sz="8000" dirty="0"/>
              <a:t>Permettre à l’élève et à ses camarades de progresser en anticipant les difficultés en vue des prochaines lectures. </a:t>
            </a:r>
          </a:p>
        </p:txBody>
      </p:sp>
    </p:spTree>
    <p:extLst>
      <p:ext uri="{BB962C8B-B14F-4D97-AF65-F5344CB8AC3E}">
        <p14:creationId xmlns:p14="http://schemas.microsoft.com/office/powerpoint/2010/main" val="361851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t>Etape 4 : Mesurer les progrès : (groupe)</a:t>
            </a:r>
            <a:r>
              <a:rPr lang="fr-FR" dirty="0"/>
              <a:t/>
            </a:r>
            <a:br>
              <a:rPr lang="fr-FR" dirty="0"/>
            </a:br>
            <a:endParaRPr lang="fr-FR" dirty="0"/>
          </a:p>
        </p:txBody>
      </p:sp>
      <p:sp>
        <p:nvSpPr>
          <p:cNvPr id="3" name="Espace réservé du contenu 2"/>
          <p:cNvSpPr>
            <a:spLocks noGrp="1"/>
          </p:cNvSpPr>
          <p:nvPr>
            <p:ph idx="1"/>
          </p:nvPr>
        </p:nvSpPr>
        <p:spPr>
          <a:xfrm>
            <a:off x="1108150" y="2348880"/>
            <a:ext cx="10175671" cy="4095028"/>
          </a:xfrm>
          <a:ln w="38100">
            <a:solidFill>
              <a:schemeClr val="accent1"/>
            </a:solidFill>
          </a:ln>
        </p:spPr>
        <p:txBody>
          <a:bodyPr>
            <a:noAutofit/>
          </a:bodyPr>
          <a:lstStyle/>
          <a:p>
            <a:pPr marL="0" indent="0">
              <a:buNone/>
            </a:pPr>
            <a:r>
              <a:rPr lang="fr-FR" sz="2399" dirty="0"/>
              <a:t> </a:t>
            </a:r>
          </a:p>
          <a:p>
            <a:r>
              <a:rPr lang="fr-FR" sz="2399" dirty="0"/>
              <a:t>Lors de la 1</a:t>
            </a:r>
            <a:r>
              <a:rPr lang="fr-FR" sz="2399" baseline="30000" dirty="0"/>
              <a:t>ère</a:t>
            </a:r>
            <a:r>
              <a:rPr lang="fr-FR" sz="2399" dirty="0"/>
              <a:t> séance et de la dernière séance, on note le nombre de mots lus sans erreur dans un tableau ou sur un graphique.</a:t>
            </a:r>
          </a:p>
          <a:p>
            <a:pPr marL="0" indent="0">
              <a:buNone/>
            </a:pPr>
            <a:endParaRPr lang="fr-FR" sz="2399" dirty="0"/>
          </a:p>
          <a:p>
            <a:r>
              <a:rPr lang="fr-FR" sz="2399" dirty="0"/>
              <a:t>L’enseignant encourage et commente les progrès de chaque élève en lui permettant de visualiser facilement sa progression au fur et à mesure des lectures.</a:t>
            </a:r>
          </a:p>
          <a:p>
            <a:pPr marL="0" indent="0">
              <a:buNone/>
            </a:pPr>
            <a:r>
              <a:rPr lang="fr-FR" sz="2399" dirty="0"/>
              <a:t> </a:t>
            </a:r>
          </a:p>
          <a:p>
            <a:endParaRPr lang="fr-FR" sz="2399" dirty="0"/>
          </a:p>
        </p:txBody>
      </p:sp>
    </p:spTree>
    <p:extLst>
      <p:ext uri="{BB962C8B-B14F-4D97-AF65-F5344CB8AC3E}">
        <p14:creationId xmlns:p14="http://schemas.microsoft.com/office/powerpoint/2010/main" val="164380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352" y="137584"/>
            <a:ext cx="10175671" cy="868673"/>
          </a:xfrm>
        </p:spPr>
        <p:txBody>
          <a:bodyPr>
            <a:normAutofit/>
          </a:bodyPr>
          <a:lstStyle/>
          <a:p>
            <a:r>
              <a:rPr lang="fr-FR" sz="4399" dirty="0"/>
              <a:t>LES OUTILS DE L’ELEVE</a:t>
            </a:r>
          </a:p>
        </p:txBody>
      </p:sp>
      <p:pic>
        <p:nvPicPr>
          <p:cNvPr id="4" name="Image 3"/>
          <p:cNvPicPr>
            <a:picLocks noChangeAspect="1"/>
          </p:cNvPicPr>
          <p:nvPr/>
        </p:nvPicPr>
        <p:blipFill>
          <a:blip r:embed="rId2"/>
          <a:stretch>
            <a:fillRect/>
          </a:stretch>
        </p:blipFill>
        <p:spPr>
          <a:xfrm>
            <a:off x="1286099" y="1479476"/>
            <a:ext cx="3514101" cy="5161335"/>
          </a:xfrm>
          <a:prstGeom prst="rect">
            <a:avLst/>
          </a:prstGeom>
          <a:ln w="38100">
            <a:solidFill>
              <a:schemeClr val="accent1"/>
            </a:solidFill>
          </a:ln>
        </p:spPr>
      </p:pic>
      <p:pic>
        <p:nvPicPr>
          <p:cNvPr id="5" name="Image 4"/>
          <p:cNvPicPr>
            <a:picLocks noChangeAspect="1"/>
          </p:cNvPicPr>
          <p:nvPr/>
        </p:nvPicPr>
        <p:blipFill>
          <a:blip r:embed="rId3"/>
          <a:stretch>
            <a:fillRect/>
          </a:stretch>
        </p:blipFill>
        <p:spPr>
          <a:xfrm>
            <a:off x="6814492" y="1469497"/>
            <a:ext cx="3620676" cy="5130854"/>
          </a:xfrm>
          <a:prstGeom prst="rect">
            <a:avLst/>
          </a:prstGeom>
          <a:ln w="6350">
            <a:solidFill>
              <a:schemeClr val="accent1"/>
            </a:solidFill>
          </a:ln>
          <a:effectLst>
            <a:glow rad="127000">
              <a:schemeClr val="accent1"/>
            </a:glow>
          </a:effectLst>
        </p:spPr>
      </p:pic>
    </p:spTree>
    <p:extLst>
      <p:ext uri="{BB962C8B-B14F-4D97-AF65-F5344CB8AC3E}">
        <p14:creationId xmlns:p14="http://schemas.microsoft.com/office/powerpoint/2010/main" val="270831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33D99C-E94D-458C-A934-0BD46D95108F}"/>
              </a:ext>
            </a:extLst>
          </p:cNvPr>
          <p:cNvSpPr>
            <a:spLocks noGrp="1"/>
          </p:cNvSpPr>
          <p:nvPr>
            <p:ph type="title"/>
          </p:nvPr>
        </p:nvSpPr>
        <p:spPr>
          <a:xfrm>
            <a:off x="1273444" y="893"/>
            <a:ext cx="11217067" cy="911677"/>
          </a:xfrm>
        </p:spPr>
        <p:txBody>
          <a:bodyPr>
            <a:normAutofit/>
          </a:bodyPr>
          <a:lstStyle/>
          <a:p>
            <a:r>
              <a:rPr lang="fr-FR" dirty="0">
                <a:latin typeface="Arial" panose="020B0604020202020204" pitchFamily="34" charset="0"/>
                <a:cs typeface="Arial" panose="020B0604020202020204" pitchFamily="34" charset="0"/>
              </a:rPr>
              <a:t>La compréhension</a:t>
            </a:r>
          </a:p>
        </p:txBody>
      </p:sp>
      <p:sp>
        <p:nvSpPr>
          <p:cNvPr id="8" name="Rectangle 7">
            <a:extLst>
              <a:ext uri="{FF2B5EF4-FFF2-40B4-BE49-F238E27FC236}">
                <a16:creationId xmlns:a16="http://schemas.microsoft.com/office/drawing/2014/main" id="{8E31A434-CE81-4E44-9805-05C155FC45BB}"/>
              </a:ext>
            </a:extLst>
          </p:cNvPr>
          <p:cNvSpPr/>
          <p:nvPr/>
        </p:nvSpPr>
        <p:spPr>
          <a:xfrm>
            <a:off x="1873696" y="1082143"/>
            <a:ext cx="10107364" cy="1076937"/>
          </a:xfrm>
          <a:prstGeom prst="rect">
            <a:avLst/>
          </a:prstGeom>
        </p:spPr>
        <p:txBody>
          <a:bodyPr wrap="square">
            <a:spAutoFit/>
          </a:bodyPr>
          <a:lstStyle/>
          <a:p>
            <a:endParaRPr lang="fr-FR" sz="3199" dirty="0">
              <a:latin typeface="Arial" panose="020B0604020202020204" pitchFamily="34" charset="0"/>
              <a:cs typeface="Arial" panose="020B0604020202020204" pitchFamily="34" charset="0"/>
            </a:endParaRPr>
          </a:p>
          <a:p>
            <a:endParaRPr lang="fr-FR" sz="3199"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DAAD9327-15E3-3149-A2F3-75023F4CA457}"/>
              </a:ext>
            </a:extLst>
          </p:cNvPr>
          <p:cNvSpPr txBox="1"/>
          <p:nvPr/>
        </p:nvSpPr>
        <p:spPr>
          <a:xfrm>
            <a:off x="2638028" y="1082143"/>
            <a:ext cx="7049733" cy="769313"/>
          </a:xfrm>
          <a:prstGeom prst="rect">
            <a:avLst/>
          </a:prstGeom>
          <a:noFill/>
        </p:spPr>
        <p:txBody>
          <a:bodyPr wrap="square" rtlCol="0">
            <a:spAutoFit/>
          </a:bodyPr>
          <a:lstStyle/>
          <a:p>
            <a:r>
              <a:rPr lang="fr-FR" sz="4399" dirty="0">
                <a:latin typeface="Arial" panose="020B0604020202020204" pitchFamily="34" charset="0"/>
                <a:cs typeface="Arial" panose="020B0604020202020204" pitchFamily="34" charset="0"/>
              </a:rPr>
              <a:t>enseignement explicite</a:t>
            </a:r>
          </a:p>
        </p:txBody>
      </p:sp>
      <p:cxnSp>
        <p:nvCxnSpPr>
          <p:cNvPr id="13" name="Connecteur droit avec flèche 12">
            <a:extLst>
              <a:ext uri="{FF2B5EF4-FFF2-40B4-BE49-F238E27FC236}">
                <a16:creationId xmlns:a16="http://schemas.microsoft.com/office/drawing/2014/main" id="{429B060E-7894-B244-8DE3-99C377D926C7}"/>
              </a:ext>
            </a:extLst>
          </p:cNvPr>
          <p:cNvCxnSpPr>
            <a:cxnSpLocks/>
          </p:cNvCxnSpPr>
          <p:nvPr/>
        </p:nvCxnSpPr>
        <p:spPr>
          <a:xfrm flipH="1">
            <a:off x="2638028" y="1876770"/>
            <a:ext cx="969414" cy="1552808"/>
          </a:xfrm>
          <a:prstGeom prst="straightConnector1">
            <a:avLst/>
          </a:prstGeom>
          <a:ln w="889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62B226A7-346B-E148-9897-934611D2BC49}"/>
              </a:ext>
            </a:extLst>
          </p:cNvPr>
          <p:cNvCxnSpPr>
            <a:cxnSpLocks/>
          </p:cNvCxnSpPr>
          <p:nvPr/>
        </p:nvCxnSpPr>
        <p:spPr>
          <a:xfrm>
            <a:off x="7462564" y="2015815"/>
            <a:ext cx="928907" cy="1552808"/>
          </a:xfrm>
          <a:prstGeom prst="straightConnector1">
            <a:avLst/>
          </a:prstGeom>
          <a:ln w="889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FA6B6CBB-A48F-CA40-B550-46094B169D10}"/>
              </a:ext>
            </a:extLst>
          </p:cNvPr>
          <p:cNvSpPr txBox="1"/>
          <p:nvPr/>
        </p:nvSpPr>
        <p:spPr>
          <a:xfrm>
            <a:off x="909837" y="3684164"/>
            <a:ext cx="3240359" cy="2307811"/>
          </a:xfrm>
          <a:prstGeom prst="rect">
            <a:avLst/>
          </a:prstGeom>
          <a:noFill/>
        </p:spPr>
        <p:txBody>
          <a:bodyPr wrap="square" rtlCol="0">
            <a:spAutoFit/>
          </a:bodyPr>
          <a:lstStyle/>
          <a:p>
            <a:r>
              <a:rPr lang="fr-FR" sz="3599" dirty="0">
                <a:latin typeface="Arial" panose="020B0604020202020204" pitchFamily="34" charset="0"/>
                <a:cs typeface="Arial" panose="020B0604020202020204" pitchFamily="34" charset="0"/>
              </a:rPr>
              <a:t>à partir de textes lus à haute voix par le professeur</a:t>
            </a:r>
          </a:p>
        </p:txBody>
      </p:sp>
      <p:sp>
        <p:nvSpPr>
          <p:cNvPr id="21" name="ZoneTexte 20">
            <a:extLst>
              <a:ext uri="{FF2B5EF4-FFF2-40B4-BE49-F238E27FC236}">
                <a16:creationId xmlns:a16="http://schemas.microsoft.com/office/drawing/2014/main" id="{9DFB2A5E-52A5-9B49-95F8-59B8D63AAF5D}"/>
              </a:ext>
            </a:extLst>
          </p:cNvPr>
          <p:cNvSpPr txBox="1"/>
          <p:nvPr/>
        </p:nvSpPr>
        <p:spPr>
          <a:xfrm>
            <a:off x="6526460" y="3746483"/>
            <a:ext cx="3312368" cy="1753942"/>
          </a:xfrm>
          <a:prstGeom prst="rect">
            <a:avLst/>
          </a:prstGeom>
          <a:noFill/>
        </p:spPr>
        <p:txBody>
          <a:bodyPr wrap="square" rtlCol="0">
            <a:spAutoFit/>
          </a:bodyPr>
          <a:lstStyle/>
          <a:p>
            <a:pPr algn="ctr"/>
            <a:r>
              <a:rPr lang="fr-FR" sz="3599" dirty="0">
                <a:latin typeface="Arial" panose="020B0604020202020204" pitchFamily="34" charset="0"/>
                <a:cs typeface="Arial" panose="020B0604020202020204" pitchFamily="34" charset="0"/>
              </a:rPr>
              <a:t>à partir de textes lus par les élèves</a:t>
            </a:r>
          </a:p>
        </p:txBody>
      </p:sp>
    </p:spTree>
    <p:extLst>
      <p:ext uri="{BB962C8B-B14F-4D97-AF65-F5344CB8AC3E}">
        <p14:creationId xmlns:p14="http://schemas.microsoft.com/office/powerpoint/2010/main" val="1146384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844" y="2780928"/>
            <a:ext cx="10157354" cy="2808312"/>
          </a:xfrm>
        </p:spPr>
        <p:txBody>
          <a:bodyPr>
            <a:normAutofit fontScale="90000"/>
          </a:bodyPr>
          <a:lstStyle/>
          <a:p>
            <a:r>
              <a:rPr lang="fr-FR" dirty="0" smtClean="0">
                <a:latin typeface="Arial" panose="020B0604020202020204" pitchFamily="34" charset="0"/>
                <a:cs typeface="Arial" panose="020B0604020202020204" pitchFamily="34" charset="0"/>
              </a:rPr>
              <a:t>LA COMPREHENSION </a:t>
            </a:r>
            <a:r>
              <a:rPr lang="fr-FR" dirty="0" smtClean="0">
                <a:solidFill>
                  <a:schemeClr val="bg1"/>
                </a:solidFill>
                <a:latin typeface="Arial" panose="020B0604020202020204" pitchFamily="34" charset="0"/>
                <a:cs typeface="Arial" panose="020B0604020202020204" pitchFamily="34" charset="0"/>
              </a:rPr>
              <a:t>à partir de textes lus par l’enseignant </a:t>
            </a:r>
            <a:r>
              <a:rPr lang="fr-FR" u="sng" dirty="0" smtClean="0">
                <a:latin typeface="Arial" panose="020B0604020202020204" pitchFamily="34" charset="0"/>
                <a:cs typeface="Arial" panose="020B0604020202020204" pitchFamily="34" charset="0"/>
              </a:rPr>
              <a:t/>
            </a:r>
            <a:br>
              <a:rPr lang="fr-FR" u="sng" dirty="0" smtClean="0">
                <a:latin typeface="Arial" panose="020B0604020202020204" pitchFamily="34" charset="0"/>
                <a:cs typeface="Arial" panose="020B0604020202020204" pitchFamily="34" charset="0"/>
              </a:rPr>
            </a:br>
            <a:r>
              <a:rPr lang="fr-FR" u="sng" dirty="0">
                <a:latin typeface="Arial" panose="020B0604020202020204" pitchFamily="34" charset="0"/>
                <a:cs typeface="Arial" panose="020B0604020202020204" pitchFamily="34" charset="0"/>
              </a:rPr>
              <a:t/>
            </a:r>
            <a:br>
              <a:rPr lang="fr-FR" u="sng" dirty="0">
                <a:latin typeface="Arial" panose="020B0604020202020204" pitchFamily="34" charset="0"/>
                <a:cs typeface="Arial" panose="020B0604020202020204" pitchFamily="34" charset="0"/>
              </a:rPr>
            </a:br>
            <a:r>
              <a:rPr lang="fr-FR" u="sng" dirty="0">
                <a:latin typeface="Arial" panose="020B0604020202020204" pitchFamily="34" charset="0"/>
                <a:cs typeface="Arial" panose="020B0604020202020204" pitchFamily="34" charset="0"/>
              </a:rPr>
              <a:t/>
            </a:r>
            <a:br>
              <a:rPr lang="fr-FR" u="sng" dirty="0">
                <a:latin typeface="Arial" panose="020B0604020202020204" pitchFamily="34" charset="0"/>
                <a:cs typeface="Arial" panose="020B0604020202020204" pitchFamily="34" charset="0"/>
              </a:rPr>
            </a:br>
            <a:r>
              <a:rPr lang="fr-FR" i="1" dirty="0" smtClean="0">
                <a:latin typeface="Arial" panose="020B0604020202020204" pitchFamily="34" charset="0"/>
                <a:cs typeface="Arial" panose="020B0604020202020204" pitchFamily="34" charset="0"/>
              </a:rPr>
              <a:t>dans le guide p 93:  </a:t>
            </a:r>
            <a:r>
              <a:rPr lang="fr-FR" dirty="0" smtClean="0">
                <a:latin typeface="Arial" panose="020B0604020202020204" pitchFamily="34" charset="0"/>
                <a:cs typeface="Arial" panose="020B0604020202020204" pitchFamily="34" charset="0"/>
              </a:rPr>
              <a:t/>
            </a:r>
            <a:br>
              <a:rPr lang="fr-FR" dirty="0" smtClean="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
            </a:r>
            <a:br>
              <a:rPr lang="fr-FR" dirty="0">
                <a:latin typeface="Arial" panose="020B0604020202020204" pitchFamily="34" charset="0"/>
                <a:cs typeface="Arial" panose="020B0604020202020204" pitchFamily="34" charset="0"/>
              </a:rPr>
            </a:br>
            <a:r>
              <a:rPr lang="fr-FR" dirty="0" smtClean="0">
                <a:latin typeface="Arial" panose="020B0604020202020204" pitchFamily="34" charset="0"/>
                <a:cs typeface="Arial" panose="020B0604020202020204" pitchFamily="34" charset="0"/>
              </a:rPr>
              <a:t>Une approche pédagogique </a:t>
            </a:r>
            <a:r>
              <a:rPr lang="fr-FR" b="1" dirty="0">
                <a:latin typeface="Chivo Bold"/>
              </a:rPr>
              <a:t>explicite </a:t>
            </a:r>
            <a:r>
              <a:rPr lang="fr-FR" dirty="0">
                <a:latin typeface="Chivo"/>
              </a:rPr>
              <a:t>ou </a:t>
            </a:r>
            <a:r>
              <a:rPr lang="fr-FR" b="1" dirty="0">
                <a:latin typeface="Chivo Bold"/>
              </a:rPr>
              <a:t>directe </a:t>
            </a:r>
            <a:r>
              <a:rPr lang="fr-FR" dirty="0" smtClean="0">
                <a:latin typeface="Arial" panose="020B0604020202020204" pitchFamily="34" charset="0"/>
                <a:cs typeface="Arial" panose="020B0604020202020204" pitchFamily="34" charset="0"/>
              </a:rPr>
              <a:t>en six étapes.</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02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1117309" y="1701800"/>
            <a:ext cx="10157354" cy="4470400"/>
          </a:xfrm>
          <a:prstGeom prst="rect">
            <a:avLst/>
          </a:prstGeom>
        </p:spPr>
        <p:txBody>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fr-FR" dirty="0" smtClean="0"/>
          </a:p>
          <a:p>
            <a:endParaRPr lang="fr-FR" dirty="0" smtClean="0"/>
          </a:p>
          <a:p>
            <a:endParaRPr lang="fr-FR" dirty="0"/>
          </a:p>
        </p:txBody>
      </p:sp>
      <p:sp>
        <p:nvSpPr>
          <p:cNvPr id="4" name="Rectangle 3"/>
          <p:cNvSpPr/>
          <p:nvPr/>
        </p:nvSpPr>
        <p:spPr>
          <a:xfrm>
            <a:off x="755107" y="980728"/>
            <a:ext cx="10881758" cy="4893647"/>
          </a:xfrm>
          <a:prstGeom prst="rect">
            <a:avLst/>
          </a:prstGeom>
        </p:spPr>
        <p:txBody>
          <a:bodyPr wrap="square">
            <a:spAutoFit/>
          </a:bodyPr>
          <a:lstStyle/>
          <a:p>
            <a:pPr marL="457200" indent="-457200">
              <a:buFont typeface="+mj-lt"/>
              <a:buAutoNum type="arabicPeriod"/>
            </a:pPr>
            <a:r>
              <a:rPr lang="fr-FR" b="1" u="sng" dirty="0" smtClean="0">
                <a:latin typeface="Chivo Bold"/>
              </a:rPr>
              <a:t>la révision </a:t>
            </a:r>
            <a:r>
              <a:rPr lang="fr-FR" b="1" u="sng" dirty="0">
                <a:latin typeface="Chivo Bold"/>
              </a:rPr>
              <a:t>journalière : </a:t>
            </a:r>
            <a:endParaRPr lang="fr-FR" b="1" u="sng" dirty="0" smtClean="0">
              <a:latin typeface="Chivo Bold"/>
            </a:endParaRPr>
          </a:p>
          <a:p>
            <a:r>
              <a:rPr lang="fr-FR" dirty="0">
                <a:latin typeface="Chivo"/>
              </a:rPr>
              <a:t>- rappel de notions vues précédemment (ex: </a:t>
            </a:r>
            <a:r>
              <a:rPr lang="fr-FR" dirty="0" smtClean="0">
                <a:latin typeface="Chivo"/>
              </a:rPr>
              <a:t>restitution </a:t>
            </a:r>
            <a:r>
              <a:rPr lang="fr-FR" dirty="0">
                <a:latin typeface="Chivo"/>
              </a:rPr>
              <a:t>des informations </a:t>
            </a:r>
            <a:r>
              <a:rPr lang="fr-FR" dirty="0" smtClean="0">
                <a:latin typeface="Chivo"/>
              </a:rPr>
              <a:t>importantes du précédent épisode; (5 à 8 minutes)</a:t>
            </a:r>
            <a:endParaRPr lang="fr-FR" dirty="0">
              <a:latin typeface="Chivo"/>
            </a:endParaRPr>
          </a:p>
          <a:p>
            <a:endParaRPr lang="fr-FR" dirty="0">
              <a:latin typeface="Chivo"/>
            </a:endParaRPr>
          </a:p>
          <a:p>
            <a:pPr marL="457200" indent="-457200">
              <a:buFont typeface="+mj-lt"/>
              <a:buAutoNum type="arabicPeriod" startAt="2"/>
            </a:pPr>
            <a:r>
              <a:rPr lang="fr-FR" b="1" u="sng" dirty="0" smtClean="0">
                <a:latin typeface="Chivo Bold"/>
              </a:rPr>
              <a:t>la </a:t>
            </a:r>
            <a:r>
              <a:rPr lang="fr-FR" b="1" u="sng" dirty="0">
                <a:latin typeface="Chivo Bold"/>
              </a:rPr>
              <a:t>présentation du </a:t>
            </a:r>
            <a:r>
              <a:rPr lang="fr-FR" b="1" u="sng" dirty="0" smtClean="0">
                <a:latin typeface="Chivo Bold"/>
              </a:rPr>
              <a:t>nouvel épisode </a:t>
            </a:r>
            <a:r>
              <a:rPr lang="fr-FR" b="1" dirty="0">
                <a:latin typeface="Chivo Bold"/>
              </a:rPr>
              <a:t>: </a:t>
            </a:r>
            <a:endParaRPr lang="fr-FR" b="1" dirty="0" smtClean="0">
              <a:latin typeface="Chivo Bold"/>
            </a:endParaRPr>
          </a:p>
          <a:p>
            <a:r>
              <a:rPr lang="fr-FR" dirty="0" smtClean="0">
                <a:latin typeface="Chivo"/>
              </a:rPr>
              <a:t>- anticiper, émettre des hypothèses sur le nouvel épisode,</a:t>
            </a:r>
            <a:endParaRPr lang="fr-FR" dirty="0">
              <a:latin typeface="Chivo"/>
            </a:endParaRPr>
          </a:p>
          <a:p>
            <a:r>
              <a:rPr lang="fr-FR" dirty="0" smtClean="0">
                <a:latin typeface="Chivo"/>
              </a:rPr>
              <a:t>- expliquer certains mots si nécessaire, </a:t>
            </a:r>
          </a:p>
          <a:p>
            <a:r>
              <a:rPr lang="fr-FR" dirty="0" smtClean="0">
                <a:latin typeface="Chivo"/>
              </a:rPr>
              <a:t>- dire qu’on va se poser des questions sur ce qu’on va lire; </a:t>
            </a:r>
          </a:p>
          <a:p>
            <a:pPr marL="342900" indent="-342900">
              <a:buFontTx/>
              <a:buChar char="-"/>
            </a:pPr>
            <a:endParaRPr lang="fr-FR" dirty="0">
              <a:latin typeface="Chivo"/>
            </a:endParaRPr>
          </a:p>
          <a:p>
            <a:pPr marL="457200" indent="-457200">
              <a:buFont typeface="+mj-lt"/>
              <a:buAutoNum type="arabicPeriod" startAt="3"/>
            </a:pPr>
            <a:r>
              <a:rPr lang="fr-FR" b="1" u="sng" dirty="0" smtClean="0">
                <a:latin typeface="Chivo Bold"/>
              </a:rPr>
              <a:t>la </a:t>
            </a:r>
            <a:r>
              <a:rPr lang="fr-FR" b="1" u="sng" dirty="0">
                <a:latin typeface="Chivo Bold"/>
              </a:rPr>
              <a:t>pratique guidée </a:t>
            </a:r>
            <a:r>
              <a:rPr lang="fr-FR" b="1" dirty="0">
                <a:latin typeface="Chivo Bold"/>
              </a:rPr>
              <a:t>: </a:t>
            </a:r>
            <a:endParaRPr lang="fr-FR" b="1" dirty="0" smtClean="0">
              <a:latin typeface="Chivo Bold"/>
            </a:endParaRPr>
          </a:p>
          <a:p>
            <a:pPr marL="342900" indent="-342900">
              <a:buFontTx/>
              <a:buChar char="-"/>
            </a:pPr>
            <a:r>
              <a:rPr lang="fr-FR" dirty="0">
                <a:latin typeface="Chivo"/>
              </a:rPr>
              <a:t>poser des questions ciblées, </a:t>
            </a:r>
            <a:r>
              <a:rPr lang="fr-FR" dirty="0" smtClean="0">
                <a:latin typeface="Chivo"/>
              </a:rPr>
              <a:t>qui, quoi, quand, où?, </a:t>
            </a:r>
            <a:endParaRPr lang="fr-FR" dirty="0">
              <a:latin typeface="Chivo"/>
            </a:endParaRPr>
          </a:p>
          <a:p>
            <a:pPr marL="342900" indent="-342900">
              <a:buFontTx/>
              <a:buChar char="-"/>
            </a:pPr>
            <a:r>
              <a:rPr lang="fr-FR" dirty="0" smtClean="0">
                <a:latin typeface="Chivo"/>
              </a:rPr>
              <a:t>inciter l’élève </a:t>
            </a:r>
            <a:r>
              <a:rPr lang="fr-FR" dirty="0">
                <a:latin typeface="Chivo"/>
              </a:rPr>
              <a:t>à expliquer comment il s’y prend pour répondre aux questions</a:t>
            </a:r>
            <a:r>
              <a:rPr lang="fr-FR" dirty="0" smtClean="0">
                <a:latin typeface="Chivo"/>
              </a:rPr>
              <a:t>,</a:t>
            </a:r>
          </a:p>
          <a:p>
            <a:pPr marL="342900" indent="-342900">
              <a:buFontTx/>
              <a:buChar char="-"/>
            </a:pPr>
            <a:r>
              <a:rPr lang="fr-FR" dirty="0" smtClean="0">
                <a:latin typeface="Chivo"/>
              </a:rPr>
              <a:t>Faire décrire et commenter une illustration; </a:t>
            </a:r>
            <a:endParaRPr lang="fr-FR" dirty="0">
              <a:latin typeface="Chivo"/>
            </a:endParaRPr>
          </a:p>
        </p:txBody>
      </p:sp>
    </p:spTree>
    <p:extLst>
      <p:ext uri="{BB962C8B-B14F-4D97-AF65-F5344CB8AC3E}">
        <p14:creationId xmlns:p14="http://schemas.microsoft.com/office/powerpoint/2010/main" val="19506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1117309" y="1701800"/>
            <a:ext cx="10157354" cy="4470400"/>
          </a:xfrm>
          <a:prstGeom prst="rect">
            <a:avLst/>
          </a:prstGeom>
        </p:spPr>
        <p:txBody>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fr-FR" dirty="0" smtClean="0"/>
          </a:p>
          <a:p>
            <a:endParaRPr lang="fr-FR" dirty="0" smtClean="0"/>
          </a:p>
          <a:p>
            <a:endParaRPr lang="fr-FR" dirty="0"/>
          </a:p>
        </p:txBody>
      </p:sp>
      <p:sp>
        <p:nvSpPr>
          <p:cNvPr id="4" name="Rectangle 3"/>
          <p:cNvSpPr/>
          <p:nvPr/>
        </p:nvSpPr>
        <p:spPr>
          <a:xfrm>
            <a:off x="765820" y="764704"/>
            <a:ext cx="10305694" cy="4708981"/>
          </a:xfrm>
          <a:prstGeom prst="rect">
            <a:avLst/>
          </a:prstGeom>
        </p:spPr>
        <p:txBody>
          <a:bodyPr wrap="square">
            <a:spAutoFit/>
          </a:bodyPr>
          <a:lstStyle/>
          <a:p>
            <a:endParaRPr lang="fr-FR" sz="3600" dirty="0" smtClean="0">
              <a:solidFill>
                <a:srgbClr val="000000"/>
              </a:solidFill>
              <a:latin typeface="Chivo"/>
            </a:endParaRPr>
          </a:p>
          <a:p>
            <a:pPr marL="457200" indent="-457200">
              <a:buFont typeface="+mj-lt"/>
              <a:buAutoNum type="arabicPeriod" startAt="4"/>
            </a:pPr>
            <a:r>
              <a:rPr lang="fr-FR" b="1" u="sng" dirty="0" smtClean="0">
                <a:latin typeface="Chivo Bold"/>
              </a:rPr>
              <a:t>les corrections</a:t>
            </a:r>
            <a:r>
              <a:rPr lang="fr-FR" b="1" dirty="0" smtClean="0">
                <a:latin typeface="Chivo Bold"/>
              </a:rPr>
              <a:t> </a:t>
            </a:r>
            <a:r>
              <a:rPr lang="fr-FR" b="1" dirty="0">
                <a:latin typeface="Chivo Bold"/>
              </a:rPr>
              <a:t>: </a:t>
            </a:r>
            <a:endParaRPr lang="fr-FR" b="1" dirty="0" smtClean="0">
              <a:latin typeface="Chivo Bold"/>
            </a:endParaRPr>
          </a:p>
          <a:p>
            <a:pPr marL="342900" indent="-342900">
              <a:buFontTx/>
              <a:buChar char="-"/>
            </a:pPr>
            <a:r>
              <a:rPr lang="fr-FR" dirty="0">
                <a:latin typeface="Chivo"/>
              </a:rPr>
              <a:t>c</a:t>
            </a:r>
            <a:r>
              <a:rPr lang="fr-FR" dirty="0" smtClean="0">
                <a:latin typeface="Chivo"/>
              </a:rPr>
              <a:t>orriger les </a:t>
            </a:r>
            <a:r>
              <a:rPr lang="fr-FR" dirty="0">
                <a:latin typeface="Chivo"/>
              </a:rPr>
              <a:t>incompréhensions des élèves, </a:t>
            </a:r>
            <a:endParaRPr lang="fr-FR" dirty="0" smtClean="0">
              <a:latin typeface="Chivo"/>
            </a:endParaRPr>
          </a:p>
          <a:p>
            <a:pPr marL="342900" indent="-342900">
              <a:buFontTx/>
              <a:buChar char="-"/>
            </a:pPr>
            <a:r>
              <a:rPr lang="fr-FR" dirty="0" smtClean="0">
                <a:latin typeface="Chivo"/>
              </a:rPr>
              <a:t>penser </a:t>
            </a:r>
            <a:r>
              <a:rPr lang="fr-FR" dirty="0">
                <a:latin typeface="Chivo"/>
              </a:rPr>
              <a:t>à haute </a:t>
            </a:r>
            <a:r>
              <a:rPr lang="fr-FR" dirty="0" smtClean="0">
                <a:latin typeface="Chivo"/>
              </a:rPr>
              <a:t>voix,</a:t>
            </a:r>
          </a:p>
          <a:p>
            <a:pPr marL="342900" indent="-342900">
              <a:buFontTx/>
              <a:buChar char="-"/>
            </a:pPr>
            <a:r>
              <a:rPr lang="fr-FR" dirty="0">
                <a:latin typeface="Chivo"/>
              </a:rPr>
              <a:t>d</a:t>
            </a:r>
            <a:r>
              <a:rPr lang="fr-FR" dirty="0" smtClean="0">
                <a:latin typeface="Chivo"/>
              </a:rPr>
              <a:t>ébattre, négocier </a:t>
            </a:r>
            <a:r>
              <a:rPr lang="fr-FR" dirty="0">
                <a:latin typeface="Chivo"/>
              </a:rPr>
              <a:t>une interprétation ; </a:t>
            </a:r>
          </a:p>
          <a:p>
            <a:pPr marL="457200" indent="-457200">
              <a:buFont typeface="+mj-lt"/>
              <a:buAutoNum type="arabicPeriod" startAt="4"/>
            </a:pPr>
            <a:endParaRPr lang="fr-FR" dirty="0">
              <a:latin typeface="Chivo"/>
            </a:endParaRPr>
          </a:p>
          <a:p>
            <a:pPr marL="457200" indent="-457200">
              <a:buFont typeface="+mj-lt"/>
              <a:buAutoNum type="arabicPeriod" startAt="5"/>
            </a:pPr>
            <a:r>
              <a:rPr lang="fr-FR" b="1" u="sng" dirty="0">
                <a:latin typeface="Chivo Bold"/>
              </a:rPr>
              <a:t>le travail individuel </a:t>
            </a:r>
            <a:r>
              <a:rPr lang="fr-FR" b="1" dirty="0">
                <a:latin typeface="Chivo Bold"/>
              </a:rPr>
              <a:t>: </a:t>
            </a:r>
            <a:endParaRPr lang="fr-FR" b="1" dirty="0" smtClean="0">
              <a:latin typeface="Chivo Bold"/>
            </a:endParaRPr>
          </a:p>
          <a:p>
            <a:r>
              <a:rPr lang="fr-FR" dirty="0" smtClean="0">
                <a:latin typeface="Chivo"/>
              </a:rPr>
              <a:t>- activités </a:t>
            </a:r>
            <a:r>
              <a:rPr lang="fr-FR" dirty="0">
                <a:latin typeface="Chivo"/>
              </a:rPr>
              <a:t>écrites afin que l’élève affine sa compréhension ; </a:t>
            </a:r>
          </a:p>
          <a:p>
            <a:pPr marL="457200" indent="-457200">
              <a:buFont typeface="+mj-lt"/>
              <a:buAutoNum type="arabicPeriod" startAt="5"/>
            </a:pPr>
            <a:endParaRPr lang="fr-FR" dirty="0">
              <a:latin typeface="Chivo"/>
            </a:endParaRPr>
          </a:p>
          <a:p>
            <a:pPr marL="457200" indent="-457200">
              <a:buFont typeface="+mj-lt"/>
              <a:buAutoNum type="arabicPeriod" startAt="6"/>
            </a:pPr>
            <a:r>
              <a:rPr lang="fr-FR" b="1" u="sng" dirty="0">
                <a:latin typeface="Chivo Bold"/>
              </a:rPr>
              <a:t>des révisions systématiques, hebdomadaires et mensuelles </a:t>
            </a:r>
            <a:r>
              <a:rPr lang="fr-FR" b="1" dirty="0">
                <a:latin typeface="Chivo Bold"/>
              </a:rPr>
              <a:t>: </a:t>
            </a:r>
            <a:endParaRPr lang="fr-FR" b="1" dirty="0" smtClean="0">
              <a:latin typeface="Chivo Bold"/>
            </a:endParaRPr>
          </a:p>
          <a:p>
            <a:pPr marL="342900" indent="-342900">
              <a:buFontTx/>
              <a:buChar char="-"/>
            </a:pPr>
            <a:r>
              <a:rPr lang="fr-FR" dirty="0" smtClean="0">
                <a:latin typeface="Chivo"/>
              </a:rPr>
              <a:t>réactiver </a:t>
            </a:r>
            <a:r>
              <a:rPr lang="fr-FR" dirty="0">
                <a:latin typeface="Chivo"/>
              </a:rPr>
              <a:t>ce qui a été </a:t>
            </a:r>
            <a:r>
              <a:rPr lang="fr-FR" dirty="0" smtClean="0">
                <a:latin typeface="Chivo"/>
              </a:rPr>
              <a:t>appris,</a:t>
            </a:r>
          </a:p>
          <a:p>
            <a:pPr marL="342900" indent="-342900">
              <a:buFontTx/>
              <a:buChar char="-"/>
            </a:pPr>
            <a:r>
              <a:rPr lang="fr-FR" dirty="0" smtClean="0">
                <a:latin typeface="Chivo"/>
              </a:rPr>
              <a:t>favoriser </a:t>
            </a:r>
            <a:r>
              <a:rPr lang="fr-FR" dirty="0">
                <a:latin typeface="Chivo"/>
              </a:rPr>
              <a:t>l’automatisation des démarches d’un lecteur expert. </a:t>
            </a:r>
          </a:p>
        </p:txBody>
      </p:sp>
    </p:spTree>
    <p:extLst>
      <p:ext uri="{BB962C8B-B14F-4D97-AF65-F5344CB8AC3E}">
        <p14:creationId xmlns:p14="http://schemas.microsoft.com/office/powerpoint/2010/main" val="309998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3812" y="4581128"/>
            <a:ext cx="10157354" cy="1397000"/>
          </a:xfrm>
        </p:spPr>
        <p:txBody>
          <a:bodyPr>
            <a:normAutofit fontScale="90000"/>
          </a:bodyPr>
          <a:lstStyle/>
          <a:p>
            <a:r>
              <a:rPr lang="fr-FR" dirty="0" smtClean="0"/>
              <a:t>Travail de groupe</a:t>
            </a:r>
            <a:br>
              <a:rPr lang="fr-FR" dirty="0" smtClean="0"/>
            </a:br>
            <a:r>
              <a:rPr lang="fr-FR" dirty="0"/>
              <a:t/>
            </a:r>
            <a:br>
              <a:rPr lang="fr-FR" dirty="0"/>
            </a:br>
            <a:r>
              <a:rPr lang="fr-FR" dirty="0" smtClean="0"/>
              <a:t>Comment amener les élèves à se faire une représentation mentale de l’histoire entendue?</a:t>
            </a:r>
            <a:br>
              <a:rPr lang="fr-FR" dirty="0" smtClean="0"/>
            </a:br>
            <a:r>
              <a:rPr lang="fr-FR" dirty="0"/>
              <a:t/>
            </a:r>
            <a:br>
              <a:rPr lang="fr-FR" dirty="0"/>
            </a:br>
            <a:r>
              <a:rPr lang="fr-FR" sz="2400" dirty="0" smtClean="0"/>
              <a:t>A partir de l’album, « Les musiciens de Brême », quelle situation d’apprentissage proposer aux élèves pour faciliter leur compréhension du texte entendu?</a:t>
            </a:r>
            <a:r>
              <a:rPr lang="fr-FR" dirty="0" smtClean="0"/>
              <a:t/>
            </a:r>
            <a:br>
              <a:rPr lang="fr-FR" dirty="0" smtClean="0"/>
            </a:br>
            <a:r>
              <a:rPr lang="fr-FR" dirty="0" smtClean="0"/>
              <a:t/>
            </a:r>
            <a:br>
              <a:rPr lang="fr-FR" dirty="0" smtClean="0"/>
            </a:br>
            <a:r>
              <a:rPr lang="fr-FR" dirty="0"/>
              <a:t/>
            </a:r>
            <a:br>
              <a:rPr lang="fr-FR" dirty="0"/>
            </a:br>
            <a:endParaRPr lang="fr-FR" dirty="0"/>
          </a:p>
        </p:txBody>
      </p:sp>
    </p:spTree>
    <p:extLst>
      <p:ext uri="{BB962C8B-B14F-4D97-AF65-F5344CB8AC3E}">
        <p14:creationId xmlns:p14="http://schemas.microsoft.com/office/powerpoint/2010/main" val="381085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Aider les élèves à comprendre le récit narratif</a:t>
            </a:r>
            <a:endParaRPr lang="fr-FR" dirty="0"/>
          </a:p>
        </p:txBody>
      </p:sp>
      <p:sp>
        <p:nvSpPr>
          <p:cNvPr id="3" name="Rectangle 2"/>
          <p:cNvSpPr/>
          <p:nvPr/>
        </p:nvSpPr>
        <p:spPr>
          <a:xfrm>
            <a:off x="615366" y="1772816"/>
            <a:ext cx="11161240" cy="5262979"/>
          </a:xfrm>
          <a:prstGeom prst="rect">
            <a:avLst/>
          </a:prstGeom>
        </p:spPr>
        <p:txBody>
          <a:bodyPr wrap="square">
            <a:spAutoFit/>
          </a:bodyPr>
          <a:lstStyle/>
          <a:p>
            <a:pPr marL="342900" indent="-342900">
              <a:buFontTx/>
              <a:buChar char="-"/>
            </a:pPr>
            <a:r>
              <a:rPr lang="fr-FR" dirty="0" smtClean="0"/>
              <a:t>Raconter </a:t>
            </a:r>
            <a:r>
              <a:rPr lang="fr-FR" dirty="0"/>
              <a:t>l’histoire avant la lecture : dans sa totalité ou un extrait, par épisodes. </a:t>
            </a:r>
            <a:endParaRPr lang="fr-FR" dirty="0" smtClean="0"/>
          </a:p>
          <a:p>
            <a:endParaRPr lang="fr-FR" dirty="0" smtClean="0"/>
          </a:p>
          <a:p>
            <a:pPr marL="342900" indent="-342900">
              <a:buFontTx/>
              <a:buChar char="-"/>
            </a:pPr>
            <a:r>
              <a:rPr lang="fr-FR" dirty="0" smtClean="0"/>
              <a:t>Jouer</a:t>
            </a:r>
            <a:r>
              <a:rPr lang="fr-FR" dirty="0"/>
              <a:t>, mimer l’histoire (marottes, objets concrets, décor sommaire). </a:t>
            </a:r>
            <a:endParaRPr lang="fr-FR" dirty="0" smtClean="0"/>
          </a:p>
          <a:p>
            <a:endParaRPr lang="fr-FR" dirty="0" smtClean="0"/>
          </a:p>
          <a:p>
            <a:pPr marL="342900" indent="-342900">
              <a:buFontTx/>
              <a:buChar char="-"/>
            </a:pPr>
            <a:r>
              <a:rPr lang="fr-FR" dirty="0" smtClean="0"/>
              <a:t>Résumer </a:t>
            </a:r>
            <a:r>
              <a:rPr lang="fr-FR" dirty="0"/>
              <a:t>l’histoire avant la lecture, sans le livre (« C’est l’histoire de… </a:t>
            </a:r>
            <a:r>
              <a:rPr lang="fr-FR" dirty="0" smtClean="0"/>
              <a:t>»).</a:t>
            </a:r>
          </a:p>
          <a:p>
            <a:endParaRPr lang="fr-FR" dirty="0" smtClean="0"/>
          </a:p>
          <a:p>
            <a:pPr marL="342900" indent="-342900">
              <a:buFontTx/>
              <a:buChar char="-"/>
            </a:pPr>
            <a:r>
              <a:rPr lang="fr-FR" dirty="0" smtClean="0"/>
              <a:t>Montrer </a:t>
            </a:r>
            <a:r>
              <a:rPr lang="fr-FR" dirty="0"/>
              <a:t>quelques images pertinentes pour saisir la logique du parcours narratif. </a:t>
            </a:r>
            <a:endParaRPr lang="fr-FR" dirty="0" smtClean="0"/>
          </a:p>
          <a:p>
            <a:endParaRPr lang="fr-FR" dirty="0" smtClean="0"/>
          </a:p>
          <a:p>
            <a:pPr marL="342900" indent="-342900">
              <a:buFontTx/>
              <a:buChar char="-"/>
            </a:pPr>
            <a:r>
              <a:rPr lang="fr-FR" dirty="0" smtClean="0"/>
              <a:t> </a:t>
            </a:r>
            <a:r>
              <a:rPr lang="fr-FR" dirty="0"/>
              <a:t>Raconter l’histoire à partir de quelques images pour donner un appui mental</a:t>
            </a:r>
            <a:r>
              <a:rPr lang="fr-FR" dirty="0" smtClean="0"/>
              <a:t>.</a:t>
            </a:r>
          </a:p>
          <a:p>
            <a:endParaRPr lang="fr-FR" dirty="0" smtClean="0"/>
          </a:p>
          <a:p>
            <a:endParaRPr lang="fr-FR" dirty="0"/>
          </a:p>
        </p:txBody>
      </p:sp>
    </p:spTree>
    <p:extLst>
      <p:ext uri="{BB962C8B-B14F-4D97-AF65-F5344CB8AC3E}">
        <p14:creationId xmlns:p14="http://schemas.microsoft.com/office/powerpoint/2010/main" val="37133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9836" y="476672"/>
            <a:ext cx="10157354" cy="852512"/>
          </a:xfrm>
        </p:spPr>
        <p:txBody>
          <a:bodyPr>
            <a:normAutofit/>
          </a:bodyPr>
          <a:lstStyle/>
          <a:p>
            <a:r>
              <a:rPr lang="fr-FR" dirty="0">
                <a:latin typeface="Arial" panose="020B0604020202020204" pitchFamily="34" charset="0"/>
                <a:cs typeface="Arial" panose="020B0604020202020204" pitchFamily="34" charset="0"/>
              </a:rPr>
              <a:t>Des programmes en lien avec le guide</a:t>
            </a:r>
          </a:p>
        </p:txBody>
      </p:sp>
      <p:sp>
        <p:nvSpPr>
          <p:cNvPr id="4" name="Espace réservé du contenu 3"/>
          <p:cNvSpPr>
            <a:spLocks noGrp="1"/>
          </p:cNvSpPr>
          <p:nvPr>
            <p:ph sz="half" idx="1"/>
          </p:nvPr>
        </p:nvSpPr>
        <p:spPr>
          <a:xfrm>
            <a:off x="405780" y="1701800"/>
            <a:ext cx="4824536" cy="4470400"/>
          </a:xfrm>
        </p:spPr>
        <p:txBody>
          <a:bodyPr>
            <a:normAutofit fontScale="92500" lnSpcReduction="10000"/>
          </a:bodyPr>
          <a:lstStyle/>
          <a:p>
            <a:pPr marL="0" indent="0" algn="ctr">
              <a:buNone/>
            </a:pPr>
            <a:r>
              <a:rPr lang="fr-FR" b="1" dirty="0"/>
              <a:t>2015</a:t>
            </a:r>
          </a:p>
          <a:p>
            <a:r>
              <a:rPr lang="fr-FR" dirty="0" smtClean="0"/>
              <a:t>La </a:t>
            </a:r>
            <a:r>
              <a:rPr lang="fr-FR" dirty="0"/>
              <a:t>maitrise du fonctionnement du code phonographique, </a:t>
            </a:r>
            <a:r>
              <a:rPr lang="fr-FR" b="1" dirty="0">
                <a:solidFill>
                  <a:schemeClr val="bg1"/>
                </a:solidFill>
              </a:rPr>
              <a:t>va des sons vers les </a:t>
            </a:r>
            <a:r>
              <a:rPr lang="fr-FR" b="1" dirty="0" smtClean="0">
                <a:solidFill>
                  <a:schemeClr val="bg1"/>
                </a:solidFill>
              </a:rPr>
              <a:t>lettres </a:t>
            </a:r>
            <a:r>
              <a:rPr lang="fr-FR" dirty="0" smtClean="0"/>
              <a:t>et réciproquement.</a:t>
            </a:r>
            <a:endParaRPr lang="fr-FR" dirty="0"/>
          </a:p>
          <a:p>
            <a:r>
              <a:rPr lang="fr-FR" dirty="0" smtClean="0"/>
              <a:t>Cet </a:t>
            </a:r>
            <a:r>
              <a:rPr lang="fr-FR" dirty="0"/>
              <a:t>apprentissage est conduit en lecture et écriture de façon simultanée et </a:t>
            </a:r>
            <a:r>
              <a:rPr lang="fr-FR" dirty="0" smtClean="0"/>
              <a:t>complémentaire.</a:t>
            </a:r>
            <a:endParaRPr lang="fr-FR" dirty="0"/>
          </a:p>
          <a:p>
            <a:endParaRPr lang="fr-FR" dirty="0"/>
          </a:p>
        </p:txBody>
      </p:sp>
      <p:sp>
        <p:nvSpPr>
          <p:cNvPr id="5" name="Espace réservé du contenu 4"/>
          <p:cNvSpPr>
            <a:spLocks noGrp="1"/>
          </p:cNvSpPr>
          <p:nvPr>
            <p:ph sz="half" idx="2"/>
          </p:nvPr>
        </p:nvSpPr>
        <p:spPr>
          <a:xfrm>
            <a:off x="5734372" y="1701800"/>
            <a:ext cx="6192688" cy="4470400"/>
          </a:xfrm>
        </p:spPr>
        <p:txBody>
          <a:bodyPr>
            <a:normAutofit fontScale="92500" lnSpcReduction="10000"/>
          </a:bodyPr>
          <a:lstStyle/>
          <a:p>
            <a:pPr marL="0" indent="0" algn="ctr">
              <a:buNone/>
            </a:pPr>
            <a:r>
              <a:rPr lang="fr-FR" b="1" dirty="0"/>
              <a:t>2018</a:t>
            </a:r>
          </a:p>
          <a:p>
            <a:r>
              <a:rPr lang="fr-FR" dirty="0" smtClean="0"/>
              <a:t>Maitrise </a:t>
            </a:r>
            <a:r>
              <a:rPr lang="fr-FR" dirty="0"/>
              <a:t>des correspondances graphème/phonème </a:t>
            </a:r>
            <a:r>
              <a:rPr lang="fr-FR" b="1" dirty="0">
                <a:solidFill>
                  <a:schemeClr val="bg1"/>
                </a:solidFill>
              </a:rPr>
              <a:t>qui va des lettres au groupes de lettres vers les sons </a:t>
            </a:r>
            <a:r>
              <a:rPr lang="fr-FR" dirty="0"/>
              <a:t>et réciproquement</a:t>
            </a:r>
          </a:p>
          <a:p>
            <a:r>
              <a:rPr lang="fr-FR" b="1" dirty="0">
                <a:solidFill>
                  <a:schemeClr val="bg1"/>
                </a:solidFill>
              </a:rPr>
              <a:t>La lecture fluide</a:t>
            </a:r>
            <a:r>
              <a:rPr lang="fr-FR" dirty="0"/>
              <a:t>, qui doit être acquise au CP, est la condition indispensable à la bonne </a:t>
            </a:r>
            <a:r>
              <a:rPr lang="fr-FR" b="1" dirty="0">
                <a:solidFill>
                  <a:schemeClr val="bg1"/>
                </a:solidFill>
              </a:rPr>
              <a:t>compréhension</a:t>
            </a:r>
            <a:r>
              <a:rPr lang="fr-FR" b="1" dirty="0">
                <a:solidFill>
                  <a:srgbClr val="FF0000"/>
                </a:solidFill>
              </a:rPr>
              <a:t> </a:t>
            </a:r>
            <a:r>
              <a:rPr lang="fr-FR" dirty="0" smtClean="0"/>
              <a:t>des </a:t>
            </a:r>
            <a:r>
              <a:rPr lang="fr-FR" dirty="0"/>
              <a:t>textes.</a:t>
            </a:r>
          </a:p>
          <a:p>
            <a:r>
              <a:rPr lang="fr-FR" dirty="0" smtClean="0"/>
              <a:t>Le </a:t>
            </a:r>
            <a:r>
              <a:rPr lang="fr-FR" dirty="0">
                <a:solidFill>
                  <a:schemeClr val="bg1"/>
                </a:solidFill>
              </a:rPr>
              <a:t>travail de lecture est mené en lien avec </a:t>
            </a:r>
            <a:r>
              <a:rPr lang="fr-FR" b="1" dirty="0">
                <a:solidFill>
                  <a:schemeClr val="bg1"/>
                </a:solidFill>
              </a:rPr>
              <a:t>l’écriture et progressivement le vocabulaire, la grammaire et l’orthographe.</a:t>
            </a:r>
          </a:p>
          <a:p>
            <a:endParaRPr lang="fr-FR" dirty="0"/>
          </a:p>
        </p:txBody>
      </p:sp>
    </p:spTree>
    <p:extLst>
      <p:ext uri="{BB962C8B-B14F-4D97-AF65-F5344CB8AC3E}">
        <p14:creationId xmlns:p14="http://schemas.microsoft.com/office/powerpoint/2010/main" val="309314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5820" y="836712"/>
            <a:ext cx="10801200" cy="5262979"/>
          </a:xfrm>
          <a:prstGeom prst="rect">
            <a:avLst/>
          </a:prstGeom>
        </p:spPr>
        <p:txBody>
          <a:bodyPr wrap="square">
            <a:spAutoFit/>
          </a:bodyPr>
          <a:lstStyle/>
          <a:p>
            <a:r>
              <a:rPr lang="fr-FR" dirty="0" smtClean="0"/>
              <a:t>- </a:t>
            </a:r>
            <a:r>
              <a:rPr lang="fr-FR" dirty="0"/>
              <a:t>Montrer quelques images pertinentes (couverture, début/fin, partie du texte) et faire émettre des hypothèses. </a:t>
            </a:r>
            <a:endParaRPr lang="fr-FR" dirty="0" smtClean="0"/>
          </a:p>
          <a:p>
            <a:endParaRPr lang="fr-FR" dirty="0"/>
          </a:p>
          <a:p>
            <a:r>
              <a:rPr lang="fr-FR" dirty="0" smtClean="0"/>
              <a:t>- Montrer </a:t>
            </a:r>
            <a:r>
              <a:rPr lang="fr-FR" dirty="0"/>
              <a:t>les images, sans parler, avant la lecture et inviter les élèves à se créer le   « film de l’histoire ». </a:t>
            </a:r>
            <a:endParaRPr lang="fr-FR" dirty="0" smtClean="0"/>
          </a:p>
          <a:p>
            <a:endParaRPr lang="fr-FR" dirty="0"/>
          </a:p>
          <a:p>
            <a:r>
              <a:rPr lang="fr-FR" dirty="0" smtClean="0"/>
              <a:t>- Présenter </a:t>
            </a:r>
            <a:r>
              <a:rPr lang="fr-FR" dirty="0"/>
              <a:t>les personnages (marionnettes, marottes, photocopies..) dans l’ordre d’apparition dans l’histoire (ou pas). </a:t>
            </a:r>
            <a:endParaRPr lang="fr-FR" dirty="0" smtClean="0"/>
          </a:p>
          <a:p>
            <a:endParaRPr lang="fr-FR" dirty="0"/>
          </a:p>
          <a:p>
            <a:r>
              <a:rPr lang="fr-FR" dirty="0" smtClean="0"/>
              <a:t>- Faire </a:t>
            </a:r>
            <a:r>
              <a:rPr lang="fr-FR" dirty="0"/>
              <a:t>découvrir progressivement les personnages (couverture cachée puis dévoilée). </a:t>
            </a:r>
            <a:endParaRPr lang="fr-FR" dirty="0" smtClean="0"/>
          </a:p>
          <a:p>
            <a:endParaRPr lang="fr-FR" dirty="0" smtClean="0"/>
          </a:p>
          <a:p>
            <a:r>
              <a:rPr lang="fr-FR" dirty="0" smtClean="0"/>
              <a:t>- Présenter </a:t>
            </a:r>
            <a:r>
              <a:rPr lang="fr-FR" dirty="0"/>
              <a:t>les lieux de l’histoire et les afficher pour appui lors de la narration. </a:t>
            </a:r>
          </a:p>
        </p:txBody>
      </p:sp>
    </p:spTree>
    <p:extLst>
      <p:ext uri="{BB962C8B-B14F-4D97-AF65-F5344CB8AC3E}">
        <p14:creationId xmlns:p14="http://schemas.microsoft.com/office/powerpoint/2010/main" val="86123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5820" y="2564904"/>
            <a:ext cx="10657184" cy="2952328"/>
          </a:xfrm>
        </p:spPr>
        <p:txBody>
          <a:bodyPr>
            <a:normAutofit fontScale="90000"/>
          </a:bodyPr>
          <a:lstStyle/>
          <a:p>
            <a:r>
              <a:rPr lang="fr-FR" b="1" dirty="0" smtClean="0"/>
              <a:t>AQT : </a:t>
            </a:r>
            <a:r>
              <a:rPr lang="fr-FR" dirty="0" smtClean="0"/>
              <a:t>Atelier Questionnement de Texte</a:t>
            </a:r>
            <a:br>
              <a:rPr lang="fr-FR" dirty="0" smtClean="0"/>
            </a:br>
            <a:r>
              <a:rPr lang="fr-FR" dirty="0"/>
              <a:t/>
            </a:r>
            <a:br>
              <a:rPr lang="fr-FR" dirty="0"/>
            </a:br>
            <a:r>
              <a:rPr lang="fr-FR" b="1" dirty="0" smtClean="0"/>
              <a:t>ACT: </a:t>
            </a:r>
            <a:r>
              <a:rPr lang="fr-FR" dirty="0" smtClean="0"/>
              <a:t>Atelier de Compréhension de Texte </a:t>
            </a:r>
            <a:r>
              <a:rPr lang="fr-FR" b="1" dirty="0" smtClean="0"/>
              <a:t/>
            </a:r>
            <a:br>
              <a:rPr lang="fr-FR" b="1" dirty="0" smtClean="0"/>
            </a:br>
            <a:r>
              <a:rPr lang="fr-FR" b="1" dirty="0"/>
              <a:t/>
            </a:r>
            <a:br>
              <a:rPr lang="fr-FR" b="1" dirty="0"/>
            </a:br>
            <a:r>
              <a:rPr lang="fr-FR" b="1" dirty="0" smtClean="0"/>
              <a:t/>
            </a:r>
            <a:br>
              <a:rPr lang="fr-FR" b="1" dirty="0" smtClean="0"/>
            </a:br>
            <a:r>
              <a:rPr lang="fr-FR" b="1" dirty="0" smtClean="0"/>
              <a:t>deux démarches complémentaires</a:t>
            </a:r>
            <a:endParaRPr lang="fr-FR" b="1" dirty="0"/>
          </a:p>
        </p:txBody>
      </p:sp>
    </p:spTree>
    <p:extLst>
      <p:ext uri="{BB962C8B-B14F-4D97-AF65-F5344CB8AC3E}">
        <p14:creationId xmlns:p14="http://schemas.microsoft.com/office/powerpoint/2010/main" val="72364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764" y="76200"/>
            <a:ext cx="11787832" cy="1048341"/>
          </a:xfrm>
        </p:spPr>
        <p:txBody>
          <a:bodyPr>
            <a:normAutofit/>
          </a:bodyPr>
          <a:lstStyle/>
          <a:p>
            <a:r>
              <a:rPr lang="fr-FR" dirty="0" smtClean="0"/>
              <a:t>AQT: Atelier de Questionnement de Texte</a:t>
            </a:r>
            <a:endParaRPr lang="fr-FR" dirty="0"/>
          </a:p>
        </p:txBody>
      </p:sp>
      <p:sp>
        <p:nvSpPr>
          <p:cNvPr id="3" name="Espace réservé du contenu 2"/>
          <p:cNvSpPr txBox="1">
            <a:spLocks/>
          </p:cNvSpPr>
          <p:nvPr/>
        </p:nvSpPr>
        <p:spPr>
          <a:xfrm>
            <a:off x="1117309" y="1701800"/>
            <a:ext cx="10157354" cy="4470400"/>
          </a:xfrm>
          <a:prstGeom prst="rect">
            <a:avLst/>
          </a:prstGeom>
        </p:spPr>
        <p:txBody>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fr-FR" dirty="0" smtClean="0"/>
          </a:p>
          <a:p>
            <a:endParaRPr lang="fr-FR" dirty="0" smtClean="0"/>
          </a:p>
          <a:p>
            <a:endParaRPr lang="fr-FR" dirty="0"/>
          </a:p>
        </p:txBody>
      </p:sp>
      <p:sp>
        <p:nvSpPr>
          <p:cNvPr id="5" name="Rectangle 4"/>
          <p:cNvSpPr/>
          <p:nvPr/>
        </p:nvSpPr>
        <p:spPr>
          <a:xfrm>
            <a:off x="621804" y="1351508"/>
            <a:ext cx="10945216" cy="4154984"/>
          </a:xfrm>
          <a:prstGeom prst="rect">
            <a:avLst/>
          </a:prstGeom>
        </p:spPr>
        <p:txBody>
          <a:bodyPr wrap="square">
            <a:spAutoFit/>
          </a:bodyPr>
          <a:lstStyle/>
          <a:p>
            <a:endParaRPr lang="fr-FR" dirty="0"/>
          </a:p>
          <a:p>
            <a:pPr marL="342900" indent="-342900">
              <a:buFont typeface="Arial" panose="020B0604020202020204" pitchFamily="34" charset="0"/>
              <a:buChar char="•"/>
            </a:pPr>
            <a:r>
              <a:rPr lang="fr-FR" dirty="0">
                <a:latin typeface="Arial" panose="020B0604020202020204" pitchFamily="34" charset="0"/>
                <a:cs typeface="Arial" panose="020B0604020202020204" pitchFamily="34" charset="0"/>
              </a:rPr>
              <a:t>questionnement </a:t>
            </a:r>
            <a:r>
              <a:rPr lang="fr-FR" b="1" dirty="0">
                <a:latin typeface="Arial" panose="020B0604020202020204" pitchFamily="34" charset="0"/>
                <a:cs typeface="Arial" panose="020B0604020202020204" pitchFamily="34" charset="0"/>
              </a:rPr>
              <a:t>anticipé</a:t>
            </a:r>
            <a:r>
              <a:rPr lang="fr-FR" dirty="0">
                <a:latin typeface="Arial" panose="020B0604020202020204" pitchFamily="34" charset="0"/>
                <a:cs typeface="Arial" panose="020B0604020202020204" pitchFamily="34" charset="0"/>
              </a:rPr>
              <a:t> et guidé par </a:t>
            </a:r>
            <a:r>
              <a:rPr lang="fr-FR" dirty="0" smtClean="0">
                <a:latin typeface="Arial" panose="020B0604020202020204" pitchFamily="34" charset="0"/>
                <a:cs typeface="Arial" panose="020B0604020202020204" pitchFamily="34" charset="0"/>
              </a:rPr>
              <a:t>l’enseignant,</a:t>
            </a:r>
          </a:p>
          <a:p>
            <a:pPr marL="342900" indent="-342900">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dirty="0">
                <a:latin typeface="Arial" panose="020B0604020202020204" pitchFamily="34" charset="0"/>
                <a:cs typeface="Arial" panose="020B0604020202020204" pitchFamily="34" charset="0"/>
              </a:rPr>
              <a:t>permet d’installer des </a:t>
            </a:r>
            <a:r>
              <a:rPr lang="fr-FR" dirty="0" smtClean="0">
                <a:latin typeface="Arial" panose="020B0604020202020204" pitchFamily="34" charset="0"/>
                <a:cs typeface="Arial" panose="020B0604020202020204" pitchFamily="34" charset="0"/>
              </a:rPr>
              <a:t>habitudes,</a:t>
            </a:r>
          </a:p>
          <a:p>
            <a:pPr marL="342900" indent="-342900">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dirty="0">
                <a:latin typeface="Arial" panose="020B0604020202020204" pitchFamily="34" charset="0"/>
                <a:cs typeface="Arial" panose="020B0604020202020204" pitchFamily="34" charset="0"/>
              </a:rPr>
              <a:t>permet de construire des compétences (identifier, relier des informations, mémoriser…)</a:t>
            </a: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p>
          <a:p>
            <a:endParaRPr lang="fr-FR" dirty="0"/>
          </a:p>
        </p:txBody>
      </p:sp>
      <p:sp>
        <p:nvSpPr>
          <p:cNvPr id="6" name="Rectangle 5"/>
          <p:cNvSpPr/>
          <p:nvPr/>
        </p:nvSpPr>
        <p:spPr>
          <a:xfrm>
            <a:off x="117748" y="4094910"/>
            <a:ext cx="2880320" cy="2304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u="sng" dirty="0" smtClean="0"/>
              <a:t>De qui parle-t-on ? </a:t>
            </a:r>
            <a:r>
              <a:rPr lang="fr-FR" sz="2200" dirty="0" smtClean="0"/>
              <a:t>Les personnages, leur rôle, leurs intentions, leur problème</a:t>
            </a:r>
          </a:p>
          <a:p>
            <a:pPr algn="ctr"/>
            <a:endParaRPr lang="fr-FR" dirty="0"/>
          </a:p>
        </p:txBody>
      </p:sp>
      <p:sp>
        <p:nvSpPr>
          <p:cNvPr id="7" name="Rectangle 6"/>
          <p:cNvSpPr/>
          <p:nvPr/>
        </p:nvSpPr>
        <p:spPr>
          <a:xfrm>
            <a:off x="3142084" y="4094910"/>
            <a:ext cx="2880320" cy="2304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u="sng" dirty="0" smtClean="0"/>
              <a:t>Où ça se passe ? </a:t>
            </a:r>
            <a:r>
              <a:rPr lang="fr-FR" sz="2200" dirty="0" smtClean="0"/>
              <a:t>Le ou les lieu(x) du récit, leur importance dans le déroulement de l’histoire</a:t>
            </a:r>
            <a:endParaRPr lang="fr-FR" dirty="0"/>
          </a:p>
        </p:txBody>
      </p:sp>
      <p:sp>
        <p:nvSpPr>
          <p:cNvPr id="8" name="Rectangle 7"/>
          <p:cNvSpPr/>
          <p:nvPr/>
        </p:nvSpPr>
        <p:spPr>
          <a:xfrm>
            <a:off x="6155680" y="4094910"/>
            <a:ext cx="2880320" cy="2304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u="sng" dirty="0" smtClean="0"/>
              <a:t>Dans quel ordre se déroule l’histoire? </a:t>
            </a:r>
            <a:r>
              <a:rPr lang="fr-FR" sz="2200" dirty="0" smtClean="0"/>
              <a:t>La chronologie, les retours en arrière éventuels…</a:t>
            </a:r>
          </a:p>
          <a:p>
            <a:pPr algn="ctr"/>
            <a:endParaRPr lang="fr-FR" dirty="0"/>
          </a:p>
        </p:txBody>
      </p:sp>
      <p:sp>
        <p:nvSpPr>
          <p:cNvPr id="9" name="Rectangle 8"/>
          <p:cNvSpPr/>
          <p:nvPr/>
        </p:nvSpPr>
        <p:spPr>
          <a:xfrm>
            <a:off x="9169276" y="4094910"/>
            <a:ext cx="2880320" cy="2304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u="sng" dirty="0" smtClean="0"/>
              <a:t>Qui raconte l’histoire ? </a:t>
            </a:r>
            <a:r>
              <a:rPr lang="fr-FR" sz="2200" dirty="0" smtClean="0"/>
              <a:t> Le narrateur est-il </a:t>
            </a:r>
            <a:r>
              <a:rPr lang="fr-FR" sz="2200" smtClean="0"/>
              <a:t>un des personnages </a:t>
            </a:r>
            <a:r>
              <a:rPr lang="fr-FR" sz="2200" dirty="0" smtClean="0"/>
              <a:t>?</a:t>
            </a:r>
          </a:p>
          <a:p>
            <a:pPr algn="ctr"/>
            <a:endParaRPr lang="fr-FR" dirty="0"/>
          </a:p>
        </p:txBody>
      </p:sp>
    </p:spTree>
    <p:extLst>
      <p:ext uri="{BB962C8B-B14F-4D97-AF65-F5344CB8AC3E}">
        <p14:creationId xmlns:p14="http://schemas.microsoft.com/office/powerpoint/2010/main" val="106318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764" y="76200"/>
            <a:ext cx="11449272" cy="1048544"/>
          </a:xfrm>
        </p:spPr>
        <p:txBody>
          <a:bodyPr>
            <a:normAutofit/>
          </a:bodyPr>
          <a:lstStyle/>
          <a:p>
            <a:r>
              <a:rPr lang="fr-FR" dirty="0" smtClean="0"/>
              <a:t>AQT: atelier de questionnement de texte</a:t>
            </a:r>
            <a:endParaRPr lang="fr-FR" dirty="0"/>
          </a:p>
        </p:txBody>
      </p:sp>
      <p:sp>
        <p:nvSpPr>
          <p:cNvPr id="3" name="Espace réservé du contenu 2"/>
          <p:cNvSpPr txBox="1">
            <a:spLocks/>
          </p:cNvSpPr>
          <p:nvPr/>
        </p:nvSpPr>
        <p:spPr>
          <a:xfrm>
            <a:off x="1117309" y="1701800"/>
            <a:ext cx="10157354" cy="4470400"/>
          </a:xfrm>
          <a:prstGeom prst="rect">
            <a:avLst/>
          </a:prstGeom>
        </p:spPr>
        <p:txBody>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fr-FR" dirty="0" smtClean="0"/>
          </a:p>
          <a:p>
            <a:endParaRPr lang="fr-FR" dirty="0" smtClean="0"/>
          </a:p>
          <a:p>
            <a:endParaRPr lang="fr-FR" dirty="0"/>
          </a:p>
        </p:txBody>
      </p:sp>
      <p:sp>
        <p:nvSpPr>
          <p:cNvPr id="5" name="Rectangle 4"/>
          <p:cNvSpPr/>
          <p:nvPr/>
        </p:nvSpPr>
        <p:spPr>
          <a:xfrm>
            <a:off x="621804" y="1351508"/>
            <a:ext cx="10945216" cy="7848302"/>
          </a:xfrm>
          <a:prstGeom prst="rect">
            <a:avLst/>
          </a:prstGeom>
        </p:spPr>
        <p:txBody>
          <a:bodyPr wrap="square">
            <a:spAutoFit/>
          </a:bodyPr>
          <a:lstStyle/>
          <a:p>
            <a:endParaRPr lang="fr-FR" dirty="0"/>
          </a:p>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1</a:t>
            </a:r>
            <a:r>
              <a:rPr lang="fr-FR" baseline="30000" dirty="0" smtClean="0">
                <a:latin typeface="Arial" panose="020B0604020202020204" pitchFamily="34" charset="0"/>
                <a:cs typeface="Arial" panose="020B0604020202020204" pitchFamily="34" charset="0"/>
              </a:rPr>
              <a:t>ère</a:t>
            </a:r>
            <a:r>
              <a:rPr lang="fr-FR" dirty="0" smtClean="0">
                <a:latin typeface="Arial" panose="020B0604020202020204" pitchFamily="34" charset="0"/>
                <a:cs typeface="Arial" panose="020B0604020202020204" pitchFamily="34" charset="0"/>
              </a:rPr>
              <a:t> étape: </a:t>
            </a:r>
            <a:r>
              <a:rPr lang="fr-FR" b="1" dirty="0" smtClean="0">
                <a:latin typeface="Arial" panose="020B0604020202020204" pitchFamily="34" charset="0"/>
                <a:cs typeface="Arial" panose="020B0604020202020204" pitchFamily="34" charset="0"/>
              </a:rPr>
              <a:t>lecture du récit par l’enseignant</a:t>
            </a:r>
          </a:p>
          <a:p>
            <a:pPr marL="342900" indent="-342900">
              <a:buFont typeface="Arial" panose="020B0604020202020204" pitchFamily="34" charset="0"/>
              <a:buChar char="•"/>
            </a:pPr>
            <a:endParaRPr lang="fr-FR"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2</a:t>
            </a:r>
            <a:r>
              <a:rPr lang="fr-FR" baseline="30000" dirty="0" smtClean="0">
                <a:latin typeface="Arial" panose="020B0604020202020204" pitchFamily="34" charset="0"/>
                <a:cs typeface="Arial" panose="020B0604020202020204" pitchFamily="34" charset="0"/>
              </a:rPr>
              <a:t>ème</a:t>
            </a:r>
            <a:r>
              <a:rPr lang="fr-FR" dirty="0" smtClean="0">
                <a:latin typeface="Arial" panose="020B0604020202020204" pitchFamily="34" charset="0"/>
                <a:cs typeface="Arial" panose="020B0604020202020204" pitchFamily="34" charset="0"/>
              </a:rPr>
              <a:t> étape</a:t>
            </a:r>
            <a:r>
              <a:rPr lang="fr-FR" dirty="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recueil rapide des premières représentations (5 min)</a:t>
            </a:r>
          </a:p>
          <a:p>
            <a:pPr marL="342900" indent="-342900">
              <a:buFont typeface="Arial" panose="020B0604020202020204" pitchFamily="34" charset="0"/>
              <a:buChar char="•"/>
            </a:pPr>
            <a:endParaRPr lang="fr-FR"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3</a:t>
            </a:r>
            <a:r>
              <a:rPr lang="fr-FR" baseline="30000" dirty="0" smtClean="0">
                <a:latin typeface="Arial" panose="020B0604020202020204" pitchFamily="34" charset="0"/>
                <a:cs typeface="Arial" panose="020B0604020202020204" pitchFamily="34" charset="0"/>
              </a:rPr>
              <a:t>ème</a:t>
            </a:r>
            <a:r>
              <a:rPr lang="fr-FR" dirty="0" smtClean="0">
                <a:latin typeface="Arial" panose="020B0604020202020204" pitchFamily="34" charset="0"/>
                <a:cs typeface="Arial" panose="020B0604020202020204" pitchFamily="34" charset="0"/>
              </a:rPr>
              <a:t> étape</a:t>
            </a:r>
            <a:r>
              <a:rPr lang="fr-FR" dirty="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questionnement guidé (15 </a:t>
            </a:r>
            <a:r>
              <a:rPr lang="fr-FR" b="1" dirty="0">
                <a:latin typeface="Arial" panose="020B0604020202020204" pitchFamily="34" charset="0"/>
                <a:cs typeface="Arial" panose="020B0604020202020204" pitchFamily="34" charset="0"/>
              </a:rPr>
              <a:t>min</a:t>
            </a:r>
            <a:r>
              <a:rPr lang="fr-FR" b="1"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fr-FR"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4</a:t>
            </a:r>
            <a:r>
              <a:rPr lang="fr-FR" baseline="30000" dirty="0" smtClean="0">
                <a:latin typeface="Arial" panose="020B0604020202020204" pitchFamily="34" charset="0"/>
                <a:cs typeface="Arial" panose="020B0604020202020204" pitchFamily="34" charset="0"/>
              </a:rPr>
              <a:t>ème</a:t>
            </a:r>
            <a:r>
              <a:rPr lang="fr-FR" dirty="0" smtClean="0">
                <a:latin typeface="Arial" panose="020B0604020202020204" pitchFamily="34" charset="0"/>
                <a:cs typeface="Arial" panose="020B0604020202020204" pitchFamily="34" charset="0"/>
              </a:rPr>
              <a:t> étape</a:t>
            </a:r>
            <a:r>
              <a:rPr lang="fr-FR" dirty="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structuration (10 </a:t>
            </a:r>
            <a:r>
              <a:rPr lang="fr-FR" b="1" dirty="0">
                <a:latin typeface="Arial" panose="020B0604020202020204" pitchFamily="34" charset="0"/>
                <a:cs typeface="Arial" panose="020B0604020202020204" pitchFamily="34" charset="0"/>
              </a:rPr>
              <a:t>min)</a:t>
            </a:r>
          </a:p>
          <a:p>
            <a:pPr marL="342900" indent="-342900">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p>
          <a:p>
            <a:endParaRPr lang="fr-FR" dirty="0"/>
          </a:p>
        </p:txBody>
      </p:sp>
      <p:sp>
        <p:nvSpPr>
          <p:cNvPr id="9" name="Rectangle 8"/>
          <p:cNvSpPr/>
          <p:nvPr/>
        </p:nvSpPr>
        <p:spPr>
          <a:xfrm>
            <a:off x="824952" y="2294292"/>
            <a:ext cx="1009399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200" i="1" dirty="0" smtClean="0"/>
              <a:t>« Je vais vous lire une histoire. Vous allez bien écouter car ensuite, nous nous questionnerons sur ce qu’elle raconte. »</a:t>
            </a:r>
            <a:endParaRPr lang="fr-FR" i="1" dirty="0"/>
          </a:p>
        </p:txBody>
      </p:sp>
      <p:sp>
        <p:nvSpPr>
          <p:cNvPr id="10" name="Rectangle 9"/>
          <p:cNvSpPr/>
          <p:nvPr/>
        </p:nvSpPr>
        <p:spPr>
          <a:xfrm>
            <a:off x="824952" y="3789040"/>
            <a:ext cx="1009399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200" i="1" dirty="0" smtClean="0"/>
              <a:t>« Qu’avez-vous retenu ? Que nous raconte cette histoire ?»</a:t>
            </a:r>
            <a:endParaRPr lang="fr-FR" i="1" dirty="0"/>
          </a:p>
        </p:txBody>
      </p:sp>
    </p:spTree>
    <p:extLst>
      <p:ext uri="{BB962C8B-B14F-4D97-AF65-F5344CB8AC3E}">
        <p14:creationId xmlns:p14="http://schemas.microsoft.com/office/powerpoint/2010/main" val="16129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764" y="76200"/>
            <a:ext cx="11787832" cy="1048341"/>
          </a:xfrm>
        </p:spPr>
        <p:txBody>
          <a:bodyPr>
            <a:normAutofit/>
          </a:bodyPr>
          <a:lstStyle/>
          <a:p>
            <a:r>
              <a:rPr lang="fr-FR" dirty="0" smtClean="0"/>
              <a:t>AQT: Atelier de Questionnement de Texte</a:t>
            </a:r>
            <a:endParaRPr lang="fr-FR" dirty="0"/>
          </a:p>
        </p:txBody>
      </p:sp>
      <p:sp>
        <p:nvSpPr>
          <p:cNvPr id="3" name="Espace réservé du contenu 2"/>
          <p:cNvSpPr txBox="1">
            <a:spLocks/>
          </p:cNvSpPr>
          <p:nvPr/>
        </p:nvSpPr>
        <p:spPr>
          <a:xfrm>
            <a:off x="1117309" y="1701800"/>
            <a:ext cx="10157354" cy="4470400"/>
          </a:xfrm>
          <a:prstGeom prst="rect">
            <a:avLst/>
          </a:prstGeom>
        </p:spPr>
        <p:txBody>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fr-FR" dirty="0" smtClean="0"/>
          </a:p>
          <a:p>
            <a:endParaRPr lang="fr-FR" dirty="0" smtClean="0"/>
          </a:p>
          <a:p>
            <a:endParaRPr lang="fr-FR" dirty="0"/>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t="16401" b="18501"/>
          <a:stretch/>
        </p:blipFill>
        <p:spPr>
          <a:xfrm>
            <a:off x="844703" y="1268760"/>
            <a:ext cx="10403968" cy="5079667"/>
          </a:xfrm>
          <a:prstGeom prst="rect">
            <a:avLst/>
          </a:prstGeom>
        </p:spPr>
      </p:pic>
    </p:spTree>
    <p:extLst>
      <p:ext uri="{BB962C8B-B14F-4D97-AF65-F5344CB8AC3E}">
        <p14:creationId xmlns:p14="http://schemas.microsoft.com/office/powerpoint/2010/main" val="405917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764" y="241750"/>
            <a:ext cx="11593288" cy="922940"/>
          </a:xfrm>
        </p:spPr>
        <p:txBody>
          <a:bodyPr>
            <a:normAutofit/>
          </a:bodyPr>
          <a:lstStyle/>
          <a:p>
            <a:r>
              <a:rPr lang="fr-FR" dirty="0" smtClean="0"/>
              <a:t>ACT: atelier de compréhension de texte</a:t>
            </a:r>
            <a:endParaRPr lang="fr-FR" dirty="0"/>
          </a:p>
        </p:txBody>
      </p:sp>
      <p:sp>
        <p:nvSpPr>
          <p:cNvPr id="3" name="Espace réservé du contenu 2"/>
          <p:cNvSpPr txBox="1">
            <a:spLocks/>
          </p:cNvSpPr>
          <p:nvPr/>
        </p:nvSpPr>
        <p:spPr>
          <a:xfrm>
            <a:off x="1117309" y="1701800"/>
            <a:ext cx="10157354" cy="4470400"/>
          </a:xfrm>
          <a:prstGeom prst="rect">
            <a:avLst/>
          </a:prstGeom>
        </p:spPr>
        <p:txBody>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fr-FR" dirty="0" smtClean="0"/>
          </a:p>
          <a:p>
            <a:endParaRPr lang="fr-FR" dirty="0" smtClean="0"/>
          </a:p>
          <a:p>
            <a:endParaRPr lang="fr-FR" dirty="0"/>
          </a:p>
        </p:txBody>
      </p:sp>
      <p:sp>
        <p:nvSpPr>
          <p:cNvPr id="5" name="Rectangle 4"/>
          <p:cNvSpPr/>
          <p:nvPr/>
        </p:nvSpPr>
        <p:spPr>
          <a:xfrm>
            <a:off x="824952" y="1064294"/>
            <a:ext cx="10945216" cy="5262979"/>
          </a:xfrm>
          <a:prstGeom prst="rect">
            <a:avLst/>
          </a:prstGeom>
        </p:spPr>
        <p:txBody>
          <a:bodyPr wrap="square">
            <a:spAutoFit/>
          </a:bodyPr>
          <a:lstStyle/>
          <a:p>
            <a:endParaRPr lang="fr-FR" dirty="0"/>
          </a:p>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1</a:t>
            </a:r>
            <a:r>
              <a:rPr lang="fr-FR" baseline="30000" dirty="0" smtClean="0">
                <a:latin typeface="Arial" panose="020B0604020202020204" pitchFamily="34" charset="0"/>
                <a:cs typeface="Arial" panose="020B0604020202020204" pitchFamily="34" charset="0"/>
              </a:rPr>
              <a:t>ère</a:t>
            </a:r>
            <a:r>
              <a:rPr lang="fr-FR" dirty="0" smtClean="0">
                <a:latin typeface="Arial" panose="020B0604020202020204" pitchFamily="34" charset="0"/>
                <a:cs typeface="Arial" panose="020B0604020202020204" pitchFamily="34" charset="0"/>
              </a:rPr>
              <a:t> étape: </a:t>
            </a:r>
            <a:r>
              <a:rPr lang="fr-FR" b="1" dirty="0" smtClean="0">
                <a:latin typeface="Arial" panose="020B0604020202020204" pitchFamily="34" charset="0"/>
                <a:cs typeface="Arial" panose="020B0604020202020204" pitchFamily="34" charset="0"/>
              </a:rPr>
              <a:t>lecture du récit par l’enseignant</a:t>
            </a:r>
          </a:p>
          <a:p>
            <a:pPr marL="342900" indent="-342900">
              <a:buFont typeface="Arial" panose="020B0604020202020204" pitchFamily="34" charset="0"/>
              <a:buChar char="•"/>
            </a:pPr>
            <a:endParaRPr lang="fr-FR"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2</a:t>
            </a:r>
            <a:r>
              <a:rPr lang="fr-FR" baseline="30000" dirty="0" smtClean="0">
                <a:latin typeface="Arial" panose="020B0604020202020204" pitchFamily="34" charset="0"/>
                <a:cs typeface="Arial" panose="020B0604020202020204" pitchFamily="34" charset="0"/>
              </a:rPr>
              <a:t>ème</a:t>
            </a:r>
            <a:r>
              <a:rPr lang="fr-FR" dirty="0" smtClean="0">
                <a:latin typeface="Arial" panose="020B0604020202020204" pitchFamily="34" charset="0"/>
                <a:cs typeface="Arial" panose="020B0604020202020204" pitchFamily="34" charset="0"/>
              </a:rPr>
              <a:t> étape</a:t>
            </a:r>
            <a:r>
              <a:rPr lang="fr-FR" dirty="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recueil des représentations (10 min)</a:t>
            </a:r>
          </a:p>
          <a:p>
            <a:pPr marL="342900" indent="-342900">
              <a:buFont typeface="Arial" panose="020B0604020202020204" pitchFamily="34" charset="0"/>
              <a:buChar char="•"/>
            </a:pPr>
            <a:endParaRPr lang="fr-FR"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dirty="0">
                <a:latin typeface="Arial" panose="020B0604020202020204" pitchFamily="34" charset="0"/>
                <a:cs typeface="Arial" panose="020B0604020202020204" pitchFamily="34" charset="0"/>
              </a:rPr>
              <a:t>3ème étape: </a:t>
            </a:r>
            <a:r>
              <a:rPr lang="fr-FR" b="1" dirty="0" smtClean="0">
                <a:latin typeface="Arial" panose="020B0604020202020204" pitchFamily="34" charset="0"/>
                <a:cs typeface="Arial" panose="020B0604020202020204" pitchFamily="34" charset="0"/>
              </a:rPr>
              <a:t>retour au texte pour validation (10 min)</a:t>
            </a:r>
          </a:p>
          <a:p>
            <a:pPr marL="342900" indent="-342900">
              <a:buFont typeface="Arial" panose="020B0604020202020204" pitchFamily="34" charset="0"/>
              <a:buChar char="•"/>
            </a:pPr>
            <a:endParaRPr lang="fr-FR"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dirty="0">
                <a:latin typeface="Arial" panose="020B0604020202020204" pitchFamily="34" charset="0"/>
                <a:cs typeface="Arial" panose="020B0604020202020204" pitchFamily="34" charset="0"/>
              </a:rPr>
              <a:t>4ème étape: </a:t>
            </a:r>
            <a:r>
              <a:rPr lang="fr-FR" b="1" dirty="0" smtClean="0">
                <a:latin typeface="Arial" panose="020B0604020202020204" pitchFamily="34" charset="0"/>
                <a:cs typeface="Arial" panose="020B0604020202020204" pitchFamily="34" charset="0"/>
              </a:rPr>
              <a:t>bilan (5 min)</a:t>
            </a:r>
          </a:p>
          <a:p>
            <a:pPr marL="342900" indent="-342900">
              <a:buFont typeface="Arial" panose="020B0604020202020204" pitchFamily="34" charset="0"/>
              <a:buChar char="•"/>
            </a:pPr>
            <a:endParaRPr lang="fr-FR" b="1" dirty="0">
              <a:latin typeface="Arial" panose="020B0604020202020204" pitchFamily="34" charset="0"/>
              <a:cs typeface="Arial" panose="020B0604020202020204" pitchFamily="34" charset="0"/>
            </a:endParaRPr>
          </a:p>
        </p:txBody>
      </p:sp>
      <p:sp>
        <p:nvSpPr>
          <p:cNvPr id="9" name="Rectangle 8"/>
          <p:cNvSpPr/>
          <p:nvPr/>
        </p:nvSpPr>
        <p:spPr>
          <a:xfrm>
            <a:off x="773185" y="1987234"/>
            <a:ext cx="10093996" cy="113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200" i="1" dirty="0" smtClean="0"/>
              <a:t>« Je vais vous lire une histoire. Vous allez bien écouter; cette fois, je ne vous poserai pas de questions, c’est vous qui me direz ce que vous avez compris.»</a:t>
            </a:r>
            <a:endParaRPr lang="fr-FR" i="1" dirty="0"/>
          </a:p>
        </p:txBody>
      </p:sp>
      <p:sp>
        <p:nvSpPr>
          <p:cNvPr id="10" name="Rectangle 9"/>
          <p:cNvSpPr/>
          <p:nvPr/>
        </p:nvSpPr>
        <p:spPr>
          <a:xfrm>
            <a:off x="773185" y="3813864"/>
            <a:ext cx="1009399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200" i="1" dirty="0" smtClean="0"/>
              <a:t>« Qu’avez-vous retenu ? Que nous raconte cette histoire ?»</a:t>
            </a:r>
            <a:endParaRPr lang="fr-FR" i="1" dirty="0"/>
          </a:p>
        </p:txBody>
      </p:sp>
    </p:spTree>
    <p:extLst>
      <p:ext uri="{BB962C8B-B14F-4D97-AF65-F5344CB8AC3E}">
        <p14:creationId xmlns:p14="http://schemas.microsoft.com/office/powerpoint/2010/main" val="31491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1804" y="129654"/>
            <a:ext cx="11521280" cy="991190"/>
          </a:xfrm>
        </p:spPr>
        <p:txBody>
          <a:bodyPr>
            <a:normAutofit/>
          </a:bodyPr>
          <a:lstStyle/>
          <a:p>
            <a:r>
              <a:rPr lang="fr-FR" dirty="0" smtClean="0"/>
              <a:t>ACT: Atelier de Compréhension de Texte</a:t>
            </a:r>
            <a:endParaRPr lang="fr-FR" dirty="0"/>
          </a:p>
        </p:txBody>
      </p:sp>
      <p:sp>
        <p:nvSpPr>
          <p:cNvPr id="3" name="Espace réservé du contenu 2"/>
          <p:cNvSpPr txBox="1">
            <a:spLocks/>
          </p:cNvSpPr>
          <p:nvPr/>
        </p:nvSpPr>
        <p:spPr>
          <a:xfrm>
            <a:off x="1117309" y="1701800"/>
            <a:ext cx="10157354" cy="4470400"/>
          </a:xfrm>
          <a:prstGeom prst="rect">
            <a:avLst/>
          </a:prstGeom>
        </p:spPr>
        <p:txBody>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fr-FR" dirty="0" smtClean="0"/>
          </a:p>
          <a:p>
            <a:endParaRPr lang="fr-FR" dirty="0" smtClean="0"/>
          </a:p>
          <a:p>
            <a:endParaRPr lang="fr-FR" dirty="0"/>
          </a:p>
        </p:txBody>
      </p:sp>
      <p:sp>
        <p:nvSpPr>
          <p:cNvPr id="5" name="Rectangle 4"/>
          <p:cNvSpPr/>
          <p:nvPr/>
        </p:nvSpPr>
        <p:spPr>
          <a:xfrm>
            <a:off x="596523" y="908720"/>
            <a:ext cx="10945216" cy="7109639"/>
          </a:xfrm>
          <a:prstGeom prst="rect">
            <a:avLst/>
          </a:prstGeom>
        </p:spPr>
        <p:txBody>
          <a:bodyPr wrap="square">
            <a:spAutoFit/>
          </a:bodyPr>
          <a:lstStyle/>
          <a:p>
            <a:endParaRPr lang="fr-FR" dirty="0"/>
          </a:p>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permettre aux élèves </a:t>
            </a:r>
            <a:r>
              <a:rPr lang="fr-FR" b="1" dirty="0" smtClean="0">
                <a:latin typeface="Arial" panose="020B0604020202020204" pitchFamily="34" charset="0"/>
                <a:cs typeface="Arial" panose="020B0604020202020204" pitchFamily="34" charset="0"/>
              </a:rPr>
              <a:t>d’exprimer ce qu’ils ont compris d’un texte </a:t>
            </a:r>
            <a:r>
              <a:rPr lang="fr-FR" dirty="0" smtClean="0">
                <a:latin typeface="Arial" panose="020B0604020202020204" pitchFamily="34" charset="0"/>
                <a:cs typeface="Arial" panose="020B0604020202020204" pitchFamily="34" charset="0"/>
              </a:rPr>
              <a:t>qu’ils écoutent, (tant qu’ils n’ont pas suffisamment le décodage) sans qu’ils soient guidés par un questionnaire de l’enseignant,</a:t>
            </a:r>
          </a:p>
          <a:p>
            <a:pPr marL="342900" indent="-342900">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un travail en groupe restreint s’impose (afin que chacun puisse exprimer sa représentation du récit), </a:t>
            </a:r>
          </a:p>
          <a:p>
            <a:pPr marL="342900" indent="-342900">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posture de l’enseignant: neutre, patiente, encourage les plus timides,</a:t>
            </a:r>
          </a:p>
          <a:p>
            <a:pPr marL="342900" indent="-342900">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au cours de cet atelier, </a:t>
            </a:r>
            <a:r>
              <a:rPr lang="fr-FR" b="1" dirty="0" smtClean="0">
                <a:latin typeface="Arial" panose="020B0604020202020204" pitchFamily="34" charset="0"/>
                <a:cs typeface="Arial" panose="020B0604020202020204" pitchFamily="34" charset="0"/>
              </a:rPr>
              <a:t>ce sont les élèves qui interrogent le texte</a:t>
            </a:r>
            <a:r>
              <a:rPr lang="fr-FR" dirty="0" smtClean="0">
                <a:latin typeface="Arial" panose="020B0604020202020204" pitchFamily="34" charset="0"/>
                <a:cs typeface="Arial" panose="020B0604020202020204" pitchFamily="34" charset="0"/>
              </a:rPr>
              <a:t>, en réinvestissant ce qu’ils ont appris dans l’atelier de questionnement guidé.</a:t>
            </a:r>
          </a:p>
          <a:p>
            <a:pPr marL="342900" indent="-342900">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échanges oraux, enseignant ne prend pas position. La validation est suspendue. Retour au texte permet d’écarter des hypothèses, de révéler des oublis.</a:t>
            </a:r>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p>
          <a:p>
            <a:endParaRPr lang="fr-FR" dirty="0"/>
          </a:p>
        </p:txBody>
      </p:sp>
    </p:spTree>
    <p:extLst>
      <p:ext uri="{BB962C8B-B14F-4D97-AF65-F5344CB8AC3E}">
        <p14:creationId xmlns:p14="http://schemas.microsoft.com/office/powerpoint/2010/main" val="263346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smtClean="0">
                <a:latin typeface="Arial" panose="020B0604020202020204" pitchFamily="34" charset="0"/>
                <a:cs typeface="Arial" panose="020B0604020202020204" pitchFamily="34" charset="0"/>
              </a:rPr>
              <a:t>Savoir écrire, c’est quoi?</a:t>
            </a:r>
            <a:endParaRPr lang="fr-FR"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p:txBody>
          <a:bodyPr rtlCol="0"/>
          <a:lstStyle/>
          <a:p>
            <a:pPr rtl="0"/>
            <a:r>
              <a:rPr lang="fr-FR" dirty="0" smtClean="0">
                <a:latin typeface="Arial" panose="020B0604020202020204" pitchFamily="34" charset="0"/>
                <a:cs typeface="Arial" panose="020B0604020202020204" pitchFamily="34" charset="0"/>
              </a:rPr>
              <a:t>Ecrire</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1700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Echanges de pratiques</a:t>
            </a:r>
            <a:endParaRPr lang="fr-FR" dirty="0"/>
          </a:p>
        </p:txBody>
      </p:sp>
      <p:sp>
        <p:nvSpPr>
          <p:cNvPr id="3" name="Espace réservé du contenu 2"/>
          <p:cNvSpPr>
            <a:spLocks noGrp="1"/>
          </p:cNvSpPr>
          <p:nvPr>
            <p:ph idx="1"/>
          </p:nvPr>
        </p:nvSpPr>
        <p:spPr/>
        <p:txBody>
          <a:bodyPr/>
          <a:lstStyle/>
          <a:p>
            <a:r>
              <a:rPr lang="fr-FR" dirty="0" smtClean="0"/>
              <a:t>Groupes de 4</a:t>
            </a:r>
          </a:p>
          <a:p>
            <a:endParaRPr lang="fr-FR" dirty="0"/>
          </a:p>
          <a:p>
            <a:r>
              <a:rPr lang="fr-FR" dirty="0" smtClean="0"/>
              <a:t>Pour vous, que signifie « savoir écrire »?</a:t>
            </a:r>
          </a:p>
          <a:p>
            <a:pPr marL="0" indent="0">
              <a:buNone/>
            </a:pPr>
            <a:endParaRPr lang="fr-FR" dirty="0" smtClean="0"/>
          </a:p>
          <a:p>
            <a:r>
              <a:rPr lang="fr-FR" dirty="0" smtClean="0"/>
              <a:t>Comment enseignez vous « l’écrit » en classe?</a:t>
            </a:r>
            <a:endParaRPr lang="fr-FR" dirty="0"/>
          </a:p>
        </p:txBody>
      </p:sp>
    </p:spTree>
    <p:extLst>
      <p:ext uri="{BB962C8B-B14F-4D97-AF65-F5344CB8AC3E}">
        <p14:creationId xmlns:p14="http://schemas.microsoft.com/office/powerpoint/2010/main" val="15647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844" y="260648"/>
            <a:ext cx="10157354" cy="892944"/>
          </a:xfrm>
        </p:spPr>
        <p:txBody>
          <a:bodyPr/>
          <a:lstStyle/>
          <a:p>
            <a:r>
              <a:rPr lang="fr-FR" dirty="0" smtClean="0">
                <a:latin typeface="Arial" panose="020B0604020202020204" pitchFamily="34" charset="0"/>
                <a:cs typeface="Arial" panose="020B0604020202020204" pitchFamily="34" charset="0"/>
              </a:rPr>
              <a:t>Le rôle de l’écriture</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993046" y="1268760"/>
            <a:ext cx="10157354" cy="5589240"/>
          </a:xfrm>
        </p:spPr>
        <p:txBody>
          <a:bodyPr>
            <a:normAutofit/>
          </a:bodyPr>
          <a:lstStyle/>
          <a:p>
            <a:r>
              <a:rPr lang="fr-FR" sz="3100" b="1" dirty="0">
                <a:latin typeface="Arial" panose="020B0604020202020204" pitchFamily="34" charset="0"/>
                <a:cs typeface="Arial" panose="020B0604020202020204" pitchFamily="34" charset="0"/>
              </a:rPr>
              <a:t>L’apprentissage du geste de l’écriture améliore l’apprentissage de la lecture.</a:t>
            </a:r>
          </a:p>
          <a:p>
            <a:pPr lvl="1"/>
            <a:r>
              <a:rPr lang="fr-FR" sz="3100" dirty="0">
                <a:latin typeface="Arial" panose="020B0604020202020204" pitchFamily="34" charset="0"/>
                <a:cs typeface="Arial" panose="020B0604020202020204" pitchFamily="34" charset="0"/>
              </a:rPr>
              <a:t>va permettre à l’élève de s’orienter dans </a:t>
            </a:r>
            <a:r>
              <a:rPr lang="fr-FR" sz="3100" dirty="0" smtClean="0">
                <a:latin typeface="Arial" panose="020B0604020202020204" pitchFamily="34" charset="0"/>
                <a:cs typeface="Arial" panose="020B0604020202020204" pitchFamily="34" charset="0"/>
              </a:rPr>
              <a:t>l’espace, </a:t>
            </a:r>
            <a:endParaRPr lang="fr-FR" sz="3100" dirty="0">
              <a:latin typeface="Arial" panose="020B0604020202020204" pitchFamily="34" charset="0"/>
              <a:cs typeface="Arial" panose="020B0604020202020204" pitchFamily="34" charset="0"/>
            </a:endParaRPr>
          </a:p>
          <a:p>
            <a:pPr lvl="1"/>
            <a:r>
              <a:rPr lang="fr-FR" sz="3100" dirty="0">
                <a:latin typeface="Arial" panose="020B0604020202020204" pitchFamily="34" charset="0"/>
                <a:cs typeface="Arial" panose="020B0604020202020204" pitchFamily="34" charset="0"/>
              </a:rPr>
              <a:t>va permettre à l’élève de </a:t>
            </a:r>
            <a:r>
              <a:rPr lang="fr-FR" sz="3100" b="1" dirty="0">
                <a:latin typeface="Arial" panose="020B0604020202020204" pitchFamily="34" charset="0"/>
                <a:cs typeface="Arial" panose="020B0604020202020204" pitchFamily="34" charset="0"/>
              </a:rPr>
              <a:t>comprendre le sens de </a:t>
            </a:r>
            <a:r>
              <a:rPr lang="fr-FR" sz="3100" b="1" dirty="0" smtClean="0">
                <a:latin typeface="Arial" panose="020B0604020202020204" pitchFamily="34" charset="0"/>
                <a:cs typeface="Arial" panose="020B0604020202020204" pitchFamily="34" charset="0"/>
              </a:rPr>
              <a:t>lecture.</a:t>
            </a:r>
          </a:p>
          <a:p>
            <a:pPr marL="426645" lvl="1" indent="0">
              <a:buNone/>
            </a:pPr>
            <a:endParaRPr lang="fr-FR" sz="3100" b="1" dirty="0" smtClean="0">
              <a:latin typeface="Arial" panose="020B0604020202020204" pitchFamily="34" charset="0"/>
              <a:cs typeface="Arial" panose="020B0604020202020204" pitchFamily="34" charset="0"/>
            </a:endParaRPr>
          </a:p>
          <a:p>
            <a:pPr marL="426645" lvl="1" indent="0">
              <a:buNone/>
            </a:pPr>
            <a:r>
              <a:rPr lang="fr-FR" sz="3100" b="1" dirty="0" smtClean="0">
                <a:solidFill>
                  <a:schemeClr val="bg1"/>
                </a:solidFill>
                <a:latin typeface="Arial" panose="020B0604020202020204" pitchFamily="34" charset="0"/>
                <a:cs typeface="Arial" panose="020B0604020202020204" pitchFamily="34" charset="0"/>
              </a:rPr>
              <a:t>→L’activité d’écriture ne peut être un temps d’autonomie, surtout en début de CP.</a:t>
            </a:r>
            <a:endParaRPr lang="fr-FR" sz="3200" b="1" dirty="0" smtClean="0">
              <a:solidFill>
                <a:schemeClr val="bg1"/>
              </a:solidFill>
            </a:endParaRPr>
          </a:p>
          <a:p>
            <a:pPr lvl="1"/>
            <a:endParaRPr lang="fr-FR" sz="3100" b="1" dirty="0" smtClean="0">
              <a:latin typeface="Arial" panose="020B0604020202020204" pitchFamily="34" charset="0"/>
              <a:cs typeface="Arial" panose="020B0604020202020204" pitchFamily="34" charset="0"/>
            </a:endParaRPr>
          </a:p>
          <a:p>
            <a:endParaRPr lang="fr-FR" b="1" dirty="0"/>
          </a:p>
        </p:txBody>
      </p:sp>
    </p:spTree>
    <p:extLst>
      <p:ext uri="{BB962C8B-B14F-4D97-AF65-F5344CB8AC3E}">
        <p14:creationId xmlns:p14="http://schemas.microsoft.com/office/powerpoint/2010/main" val="4259210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latin typeface="Arial" panose="020B0604020202020204" pitchFamily="34" charset="0"/>
                <a:cs typeface="Arial" panose="020B0604020202020204" pitchFamily="34" charset="0"/>
              </a:rPr>
              <a:t>Renforcement </a:t>
            </a:r>
            <a:r>
              <a:rPr lang="fr-FR" dirty="0">
                <a:latin typeface="Arial" panose="020B0604020202020204" pitchFamily="34" charset="0"/>
                <a:cs typeface="Arial" panose="020B0604020202020204" pitchFamily="34" charset="0"/>
              </a:rPr>
              <a:t>du rôle de la lecture à haute voix dans la compréhension</a:t>
            </a:r>
          </a:p>
        </p:txBody>
      </p:sp>
      <p:sp>
        <p:nvSpPr>
          <p:cNvPr id="4" name="Espace réservé du contenu 3"/>
          <p:cNvSpPr>
            <a:spLocks noGrp="1"/>
          </p:cNvSpPr>
          <p:nvPr>
            <p:ph sz="half" idx="1"/>
          </p:nvPr>
        </p:nvSpPr>
        <p:spPr>
          <a:xfrm>
            <a:off x="405780" y="1701800"/>
            <a:ext cx="4824536" cy="4823544"/>
          </a:xfrm>
        </p:spPr>
        <p:txBody>
          <a:bodyPr>
            <a:normAutofit fontScale="92500" lnSpcReduction="20000"/>
          </a:bodyPr>
          <a:lstStyle/>
          <a:p>
            <a:pPr marL="0" indent="0" algn="ctr">
              <a:buNone/>
            </a:pPr>
            <a:r>
              <a:rPr lang="fr-FR" b="1" dirty="0"/>
              <a:t>2015</a:t>
            </a:r>
          </a:p>
          <a:p>
            <a:r>
              <a:rPr lang="fr-FR" dirty="0" smtClean="0"/>
              <a:t>La </a:t>
            </a:r>
            <a:r>
              <a:rPr lang="fr-FR" dirty="0"/>
              <a:t>lecture à voix haute est un exercice complexe qui sollicite des habiletés multiples. </a:t>
            </a:r>
            <a:endParaRPr lang="fr-FR" dirty="0" smtClean="0"/>
          </a:p>
          <a:p>
            <a:r>
              <a:rPr lang="fr-FR" dirty="0" smtClean="0"/>
              <a:t>Pratiquée </a:t>
            </a:r>
            <a:r>
              <a:rPr lang="fr-FR" dirty="0"/>
              <a:t>selon diverses modalités, elle concourt à l'articulation entre code et sens et permet aux élèves de se familiariser avec la syntaxe de l'écrit. </a:t>
            </a:r>
            <a:endParaRPr lang="fr-FR" dirty="0" smtClean="0"/>
          </a:p>
          <a:p>
            <a:r>
              <a:rPr lang="fr-FR" dirty="0" smtClean="0"/>
              <a:t>L'entrainement </a:t>
            </a:r>
            <a:r>
              <a:rPr lang="fr-FR" dirty="0"/>
              <a:t>à la lecture fluide contribue aussi à l'automatisation des processus d'identification des mots.</a:t>
            </a:r>
          </a:p>
          <a:p>
            <a:endParaRPr lang="fr-FR" dirty="0"/>
          </a:p>
        </p:txBody>
      </p:sp>
      <p:sp>
        <p:nvSpPr>
          <p:cNvPr id="5" name="Espace réservé du contenu 4"/>
          <p:cNvSpPr>
            <a:spLocks noGrp="1"/>
          </p:cNvSpPr>
          <p:nvPr>
            <p:ph sz="half" idx="2"/>
          </p:nvPr>
        </p:nvSpPr>
        <p:spPr>
          <a:xfrm>
            <a:off x="5734372" y="1701800"/>
            <a:ext cx="6192688" cy="4470400"/>
          </a:xfrm>
        </p:spPr>
        <p:txBody>
          <a:bodyPr>
            <a:normAutofit fontScale="92500" lnSpcReduction="20000"/>
          </a:bodyPr>
          <a:lstStyle/>
          <a:p>
            <a:pPr marL="0" indent="0" algn="ctr">
              <a:buNone/>
            </a:pPr>
            <a:r>
              <a:rPr lang="fr-FR" b="1" dirty="0"/>
              <a:t>2018</a:t>
            </a:r>
          </a:p>
          <a:p>
            <a:r>
              <a:rPr lang="fr-FR" b="1" dirty="0" smtClean="0"/>
              <a:t>La </a:t>
            </a:r>
            <a:r>
              <a:rPr lang="fr-FR" b="1" dirty="0"/>
              <a:t>lecture à voix haute est une </a:t>
            </a:r>
            <a:r>
              <a:rPr lang="fr-FR" b="1" dirty="0">
                <a:solidFill>
                  <a:schemeClr val="bg1"/>
                </a:solidFill>
              </a:rPr>
              <a:t>activité centrale pour développer la fluidité et l’aisance de la lecture</a:t>
            </a:r>
            <a:r>
              <a:rPr lang="fr-FR" b="1" dirty="0" smtClean="0">
                <a:solidFill>
                  <a:schemeClr val="bg1"/>
                </a:solidFill>
              </a:rPr>
              <a:t>.</a:t>
            </a:r>
          </a:p>
          <a:p>
            <a:r>
              <a:rPr lang="fr-FR" b="1" dirty="0" smtClean="0"/>
              <a:t>Cet </a:t>
            </a:r>
            <a:r>
              <a:rPr lang="fr-FR" b="1" dirty="0"/>
              <a:t>exercice sollicite des habiletés multiples. </a:t>
            </a:r>
            <a:r>
              <a:rPr lang="fr-FR" b="1" dirty="0">
                <a:solidFill>
                  <a:schemeClr val="bg1"/>
                </a:solidFill>
              </a:rPr>
              <a:t>Pratiquée selon diverses modalités, elle concourt à l’articulation entre l’identification des mots écrits et la compréhension,</a:t>
            </a:r>
            <a:r>
              <a:rPr lang="fr-FR" b="1" dirty="0"/>
              <a:t> et permet aux élèves d’aborder de manière explicite la syntaxe de l’écrit. </a:t>
            </a:r>
            <a:endParaRPr lang="fr-FR" dirty="0"/>
          </a:p>
          <a:p>
            <a:endParaRPr lang="fr-FR" dirty="0"/>
          </a:p>
        </p:txBody>
      </p:sp>
    </p:spTree>
    <p:extLst>
      <p:ext uri="{BB962C8B-B14F-4D97-AF65-F5344CB8AC3E}">
        <p14:creationId xmlns:p14="http://schemas.microsoft.com/office/powerpoint/2010/main" val="218737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4412" y="188640"/>
            <a:ext cx="5180250" cy="6336704"/>
          </a:xfrm>
        </p:spPr>
        <p:txBody>
          <a:bodyPr>
            <a:normAutofit/>
          </a:bodyPr>
          <a:lstStyle/>
          <a:p>
            <a:r>
              <a:rPr lang="fr-FR" dirty="0" smtClean="0">
                <a:latin typeface="Arial" panose="020B0604020202020204" pitchFamily="34" charset="0"/>
                <a:cs typeface="Arial" panose="020B0604020202020204" pitchFamily="34" charset="0"/>
              </a:rPr>
              <a:t>Les </a:t>
            </a:r>
            <a:r>
              <a:rPr lang="fr-FR" dirty="0">
                <a:latin typeface="Arial" panose="020B0604020202020204" pitchFamily="34" charset="0"/>
                <a:cs typeface="Arial" panose="020B0604020202020204" pitchFamily="34" charset="0"/>
              </a:rPr>
              <a:t>lettres doivent se </a:t>
            </a:r>
            <a:r>
              <a:rPr lang="fr-FR" b="1" dirty="0">
                <a:latin typeface="Arial" panose="020B0604020202020204" pitchFamily="34" charset="0"/>
                <a:cs typeface="Arial" panose="020B0604020202020204" pitchFamily="34" charset="0"/>
              </a:rPr>
              <a:t>tracer </a:t>
            </a:r>
            <a:r>
              <a:rPr lang="fr-FR" dirty="0">
                <a:latin typeface="Arial" panose="020B0604020202020204" pitchFamily="34" charset="0"/>
                <a:cs typeface="Arial" panose="020B0604020202020204" pitchFamily="34" charset="0"/>
              </a:rPr>
              <a:t>d’un seul élan, </a:t>
            </a:r>
            <a:r>
              <a:rPr lang="fr-FR" b="1" dirty="0">
                <a:latin typeface="Arial" panose="020B0604020202020204" pitchFamily="34" charset="0"/>
                <a:cs typeface="Arial" panose="020B0604020202020204" pitchFamily="34" charset="0"/>
              </a:rPr>
              <a:t>sans rupture, les points, les barres et les accents </a:t>
            </a:r>
            <a:r>
              <a:rPr lang="fr-FR" b="1" dirty="0" smtClean="0">
                <a:latin typeface="Arial" panose="020B0604020202020204" pitchFamily="34" charset="0"/>
                <a:cs typeface="Arial" panose="020B0604020202020204" pitchFamily="34" charset="0"/>
              </a:rPr>
              <a:t>se </a:t>
            </a:r>
            <a:r>
              <a:rPr lang="fr-FR" b="1" dirty="0">
                <a:latin typeface="Arial" panose="020B0604020202020204" pitchFamily="34" charset="0"/>
                <a:cs typeface="Arial" panose="020B0604020202020204" pitchFamily="34" charset="0"/>
              </a:rPr>
              <a:t>mettant en fin de lettre</a:t>
            </a:r>
            <a:r>
              <a:rPr lang="fr-FR" dirty="0">
                <a:latin typeface="Arial" panose="020B0604020202020204" pitchFamily="34" charset="0"/>
                <a:cs typeface="Arial" panose="020B0604020202020204" pitchFamily="34" charset="0"/>
              </a:rPr>
              <a:t>, ce qui nécessite un apprentissage rigoureux et structuré. </a:t>
            </a:r>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La </a:t>
            </a:r>
            <a:r>
              <a:rPr lang="fr-FR" dirty="0">
                <a:latin typeface="Arial" panose="020B0604020202020204" pitchFamily="34" charset="0"/>
                <a:cs typeface="Arial" panose="020B0604020202020204" pitchFamily="34" charset="0"/>
              </a:rPr>
              <a:t>gestion </a:t>
            </a:r>
            <a:r>
              <a:rPr lang="fr-FR" dirty="0" smtClean="0">
                <a:latin typeface="Arial" panose="020B0604020202020204" pitchFamily="34" charset="0"/>
                <a:cs typeface="Arial" panose="020B0604020202020204" pitchFamily="34" charset="0"/>
              </a:rPr>
              <a:t>du </a:t>
            </a:r>
            <a:r>
              <a:rPr lang="fr-FR" dirty="0" err="1">
                <a:latin typeface="Arial" panose="020B0604020202020204" pitchFamily="34" charset="0"/>
                <a:cs typeface="Arial" panose="020B0604020202020204" pitchFamily="34" charset="0"/>
              </a:rPr>
              <a:t>ductus</a:t>
            </a:r>
            <a:r>
              <a:rPr lang="fr-FR" dirty="0">
                <a:latin typeface="Arial" panose="020B0604020202020204" pitchFamily="34" charset="0"/>
                <a:cs typeface="Arial" panose="020B0604020202020204" pitchFamily="34" charset="0"/>
              </a:rPr>
              <a:t> de l’écriture est importante pour </a:t>
            </a:r>
            <a:r>
              <a:rPr lang="fr-FR" b="1" dirty="0">
                <a:latin typeface="Arial" panose="020B0604020202020204" pitchFamily="34" charset="0"/>
                <a:cs typeface="Arial" panose="020B0604020202020204" pitchFamily="34" charset="0"/>
              </a:rPr>
              <a:t>obtenir une écriture fluide et lisible. </a:t>
            </a:r>
            <a:endParaRPr lang="fr-FR" b="1"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C’est </a:t>
            </a:r>
            <a:r>
              <a:rPr lang="fr-FR" dirty="0">
                <a:latin typeface="Arial" panose="020B0604020202020204" pitchFamily="34" charset="0"/>
                <a:cs typeface="Arial" panose="020B0604020202020204" pitchFamily="34" charset="0"/>
              </a:rPr>
              <a:t>pourquoi </a:t>
            </a:r>
            <a:r>
              <a:rPr lang="fr-FR" dirty="0" smtClean="0">
                <a:latin typeface="Arial" panose="020B0604020202020204" pitchFamily="34" charset="0"/>
                <a:cs typeface="Arial" panose="020B0604020202020204" pitchFamily="34" charset="0"/>
              </a:rPr>
              <a:t>le </a:t>
            </a:r>
            <a:r>
              <a:rPr lang="fr-FR" dirty="0">
                <a:latin typeface="Arial" panose="020B0604020202020204" pitchFamily="34" charset="0"/>
                <a:cs typeface="Arial" panose="020B0604020202020204" pitchFamily="34" charset="0"/>
              </a:rPr>
              <a:t>tracé doit être interrompu seulement lorsque cela est indispensable, c’est-à-dire devant les </a:t>
            </a:r>
            <a:r>
              <a:rPr lang="fr-FR" dirty="0" smtClean="0">
                <a:latin typeface="Arial" panose="020B0604020202020204" pitchFamily="34" charset="0"/>
                <a:cs typeface="Arial" panose="020B0604020202020204" pitchFamily="34" charset="0"/>
              </a:rPr>
              <a:t>lettres </a:t>
            </a:r>
            <a:r>
              <a:rPr lang="fr-FR" dirty="0">
                <a:latin typeface="Arial" panose="020B0604020202020204" pitchFamily="34" charset="0"/>
                <a:cs typeface="Arial" panose="020B0604020202020204" pitchFamily="34" charset="0"/>
              </a:rPr>
              <a:t>rondes et après la lettre </a:t>
            </a:r>
            <a:r>
              <a:rPr lang="fr-FR" dirty="0" smtClean="0">
                <a:latin typeface="Arial" panose="020B0604020202020204" pitchFamily="34" charset="0"/>
                <a:cs typeface="Arial" panose="020B0604020202020204" pitchFamily="34" charset="0"/>
              </a:rPr>
              <a:t>q.</a:t>
            </a:r>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rotWithShape="1">
          <a:blip r:embed="rId3"/>
          <a:srcRect l="33205" t="19688" r="34142" b="6484"/>
          <a:stretch/>
        </p:blipFill>
        <p:spPr>
          <a:xfrm>
            <a:off x="189756" y="188640"/>
            <a:ext cx="4984875" cy="6336704"/>
          </a:xfrm>
          <a:prstGeom prst="rect">
            <a:avLst/>
          </a:prstGeom>
        </p:spPr>
      </p:pic>
    </p:spTree>
    <p:extLst>
      <p:ext uri="{BB962C8B-B14F-4D97-AF65-F5344CB8AC3E}">
        <p14:creationId xmlns:p14="http://schemas.microsoft.com/office/powerpoint/2010/main" val="400790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844" y="260648"/>
            <a:ext cx="10157354" cy="892944"/>
          </a:xfrm>
        </p:spPr>
        <p:txBody>
          <a:bodyPr/>
          <a:lstStyle/>
          <a:p>
            <a:r>
              <a:rPr lang="fr-FR" dirty="0" smtClean="0">
                <a:latin typeface="Arial" panose="020B0604020202020204" pitchFamily="34" charset="0"/>
                <a:cs typeface="Arial" panose="020B0604020202020204" pitchFamily="34" charset="0"/>
              </a:rPr>
              <a:t>Le rôle de l’écriture</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993046" y="1268760"/>
            <a:ext cx="10157354" cy="5589240"/>
          </a:xfrm>
        </p:spPr>
        <p:txBody>
          <a:bodyPr>
            <a:normAutofit/>
          </a:bodyPr>
          <a:lstStyle/>
          <a:p>
            <a:pPr lvl="1"/>
            <a:r>
              <a:rPr lang="fr-FR" sz="3100" dirty="0" smtClean="0">
                <a:latin typeface="Arial" panose="020B0604020202020204" pitchFamily="34" charset="0"/>
                <a:cs typeface="Arial" panose="020B0604020202020204" pitchFamily="34" charset="0"/>
              </a:rPr>
              <a:t>des activités d’encodage,</a:t>
            </a:r>
          </a:p>
          <a:p>
            <a:pPr lvl="1"/>
            <a:r>
              <a:rPr lang="fr-FR" sz="3100" dirty="0" smtClean="0">
                <a:latin typeface="Arial" panose="020B0604020202020204" pitchFamily="34" charset="0"/>
                <a:cs typeface="Arial" panose="020B0604020202020204" pitchFamily="34" charset="0"/>
              </a:rPr>
              <a:t>dictée à l’adulte,</a:t>
            </a:r>
          </a:p>
          <a:p>
            <a:pPr lvl="1"/>
            <a:r>
              <a:rPr lang="fr-FR" sz="3100" dirty="0" smtClean="0">
                <a:latin typeface="Arial" panose="020B0604020202020204" pitchFamily="34" charset="0"/>
                <a:cs typeface="Arial" panose="020B0604020202020204" pitchFamily="34" charset="0"/>
              </a:rPr>
              <a:t>des </a:t>
            </a:r>
            <a:r>
              <a:rPr lang="fr-FR" sz="3100" dirty="0" smtClean="0">
                <a:solidFill>
                  <a:schemeClr val="bg1"/>
                </a:solidFill>
                <a:latin typeface="Arial" panose="020B0604020202020204" pitchFamily="34" charset="0"/>
                <a:cs typeface="Arial" panose="020B0604020202020204" pitchFamily="34" charset="0"/>
              </a:rPr>
              <a:t>activités de copie </a:t>
            </a:r>
            <a:r>
              <a:rPr lang="fr-FR" sz="3100" dirty="0" smtClean="0">
                <a:latin typeface="Arial" panose="020B0604020202020204" pitchFamily="34" charset="0"/>
                <a:cs typeface="Arial" panose="020B0604020202020204" pitchFamily="34" charset="0"/>
              </a:rPr>
              <a:t>et notamment de copie différée (mot affiché derrière le tableau, dans le couloir), </a:t>
            </a:r>
            <a:endParaRPr lang="fr-FR" sz="3100" dirty="0">
              <a:latin typeface="Arial" panose="020B0604020202020204" pitchFamily="34" charset="0"/>
              <a:cs typeface="Arial" panose="020B0604020202020204" pitchFamily="34" charset="0"/>
            </a:endParaRPr>
          </a:p>
          <a:p>
            <a:pPr marL="426645" lvl="1" indent="0">
              <a:buNone/>
            </a:pPr>
            <a:r>
              <a:rPr lang="fr-FR" sz="3100" i="1" dirty="0" smtClean="0">
                <a:latin typeface="Arial" panose="020B0604020202020204" pitchFamily="34" charset="0"/>
                <a:cs typeface="Arial" panose="020B0604020202020204" pitchFamily="34" charset="0"/>
              </a:rPr>
              <a:t>→ A </a:t>
            </a:r>
            <a:r>
              <a:rPr lang="fr-FR" sz="3100" i="1" dirty="0">
                <a:latin typeface="Arial" panose="020B0604020202020204" pitchFamily="34" charset="0"/>
                <a:cs typeface="Arial" panose="020B0604020202020204" pitchFamily="34" charset="0"/>
              </a:rPr>
              <a:t>pratiquer </a:t>
            </a:r>
            <a:r>
              <a:rPr lang="fr-FR" sz="3100" i="1" dirty="0">
                <a:solidFill>
                  <a:schemeClr val="bg1"/>
                </a:solidFill>
                <a:latin typeface="Arial" panose="020B0604020202020204" pitchFamily="34" charset="0"/>
                <a:cs typeface="Arial" panose="020B0604020202020204" pitchFamily="34" charset="0"/>
              </a:rPr>
              <a:t>très régulièrement </a:t>
            </a:r>
            <a:r>
              <a:rPr lang="fr-FR" sz="3100" i="1" dirty="0">
                <a:latin typeface="Arial" panose="020B0604020202020204" pitchFamily="34" charset="0"/>
                <a:cs typeface="Arial" panose="020B0604020202020204" pitchFamily="34" charset="0"/>
              </a:rPr>
              <a:t>afin de faciliter la mémorisation des correspondances  graphophonologiques et de développer les </a:t>
            </a:r>
            <a:r>
              <a:rPr lang="fr-FR" sz="3100" i="1" dirty="0">
                <a:solidFill>
                  <a:schemeClr val="bg1"/>
                </a:solidFill>
                <a:latin typeface="Arial" panose="020B0604020202020204" pitchFamily="34" charset="0"/>
                <a:cs typeface="Arial" panose="020B0604020202020204" pitchFamily="34" charset="0"/>
              </a:rPr>
              <a:t>stratégies de </a:t>
            </a:r>
            <a:r>
              <a:rPr lang="fr-FR" sz="3100" i="1" dirty="0" smtClean="0">
                <a:solidFill>
                  <a:schemeClr val="bg1"/>
                </a:solidFill>
                <a:latin typeface="Arial" panose="020B0604020202020204" pitchFamily="34" charset="0"/>
                <a:cs typeface="Arial" panose="020B0604020202020204" pitchFamily="34" charset="0"/>
              </a:rPr>
              <a:t>mémorisation</a:t>
            </a:r>
            <a:r>
              <a:rPr lang="fr-FR" sz="3100" i="1" dirty="0">
                <a:latin typeface="Arial" panose="020B0604020202020204" pitchFamily="34" charset="0"/>
                <a:cs typeface="Arial" panose="020B0604020202020204" pitchFamily="34" charset="0"/>
              </a:rPr>
              <a:t>.</a:t>
            </a:r>
          </a:p>
          <a:p>
            <a:pPr lvl="1"/>
            <a:endParaRPr lang="fr-FR" sz="3100" dirty="0">
              <a:latin typeface="Arial" panose="020B0604020202020204" pitchFamily="34" charset="0"/>
              <a:cs typeface="Arial" panose="020B0604020202020204" pitchFamily="34" charset="0"/>
            </a:endParaRPr>
          </a:p>
          <a:p>
            <a:endParaRPr lang="fr-FR" b="1" dirty="0"/>
          </a:p>
        </p:txBody>
      </p:sp>
    </p:spTree>
    <p:extLst>
      <p:ext uri="{BB962C8B-B14F-4D97-AF65-F5344CB8AC3E}">
        <p14:creationId xmlns:p14="http://schemas.microsoft.com/office/powerpoint/2010/main" val="325026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anose="020B0604020202020204" pitchFamily="34" charset="0"/>
                <a:cs typeface="Arial" panose="020B0604020202020204" pitchFamily="34" charset="0"/>
              </a:rPr>
              <a:t>L’encodage </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lstStyle/>
          <a:p>
            <a:r>
              <a:rPr lang="fr-FR" sz="2800" dirty="0" smtClean="0">
                <a:latin typeface="Arial" panose="020B0604020202020204" pitchFamily="34" charset="0"/>
                <a:cs typeface="Arial" panose="020B0604020202020204" pitchFamily="34" charset="0"/>
              </a:rPr>
              <a:t>Les élèves doivent </a:t>
            </a:r>
            <a:r>
              <a:rPr lang="fr-FR" sz="2800" dirty="0" smtClean="0">
                <a:solidFill>
                  <a:schemeClr val="bg1"/>
                </a:solidFill>
                <a:latin typeface="Arial" panose="020B0604020202020204" pitchFamily="34" charset="0"/>
                <a:cs typeface="Arial" panose="020B0604020202020204" pitchFamily="34" charset="0"/>
              </a:rPr>
              <a:t>comprendre la segmentation du mot en syllabes </a:t>
            </a:r>
            <a:r>
              <a:rPr lang="fr-FR" sz="2800" dirty="0" smtClean="0">
                <a:latin typeface="Arial" panose="020B0604020202020204" pitchFamily="34" charset="0"/>
                <a:cs typeface="Arial" panose="020B0604020202020204" pitchFamily="34" charset="0"/>
              </a:rPr>
              <a:t>afin de produire au plus vite leurs premiers mots, en autonomie,</a:t>
            </a:r>
          </a:p>
          <a:p>
            <a:pPr marL="0" indent="0">
              <a:buNone/>
            </a:pPr>
            <a:r>
              <a:rPr lang="fr-FR" sz="3100" i="1" dirty="0" smtClean="0">
                <a:latin typeface="Arial" panose="020B0604020202020204" pitchFamily="34" charset="0"/>
                <a:cs typeface="Arial" panose="020B0604020202020204" pitchFamily="34" charset="0"/>
              </a:rPr>
              <a:t>→ A </a:t>
            </a:r>
            <a:r>
              <a:rPr lang="fr-FR" sz="3100" i="1" dirty="0">
                <a:latin typeface="Arial" panose="020B0604020202020204" pitchFamily="34" charset="0"/>
                <a:cs typeface="Arial" panose="020B0604020202020204" pitchFamily="34" charset="0"/>
              </a:rPr>
              <a:t>pratiquer quotidiennement,</a:t>
            </a:r>
          </a:p>
          <a:p>
            <a:r>
              <a:rPr lang="fr-FR" sz="2800" dirty="0" smtClean="0">
                <a:latin typeface="Arial" panose="020B0604020202020204" pitchFamily="34" charset="0"/>
                <a:cs typeface="Arial" panose="020B0604020202020204" pitchFamily="34" charset="0"/>
              </a:rPr>
              <a:t>Sous forme de dictée sur l’ardoise pour s’entrainer et corriger collectivement, puis sur le cahier, </a:t>
            </a:r>
          </a:p>
          <a:p>
            <a:r>
              <a:rPr lang="fr-FR" sz="2800" dirty="0" smtClean="0">
                <a:latin typeface="Arial" panose="020B0604020202020204" pitchFamily="34" charset="0"/>
                <a:cs typeface="Arial" panose="020B0604020202020204" pitchFamily="34" charset="0"/>
              </a:rPr>
              <a:t>Avec une seule syllabe, puis deux, puis trois, permettant ainsi d’écrire des mots simples.</a:t>
            </a:r>
          </a:p>
          <a:p>
            <a:endParaRPr lang="fr-FR" dirty="0" smtClean="0"/>
          </a:p>
        </p:txBody>
      </p:sp>
    </p:spTree>
    <p:extLst>
      <p:ext uri="{BB962C8B-B14F-4D97-AF65-F5344CB8AC3E}">
        <p14:creationId xmlns:p14="http://schemas.microsoft.com/office/powerpoint/2010/main" val="514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7819" y="692696"/>
            <a:ext cx="10157354" cy="808112"/>
          </a:xfrm>
        </p:spPr>
        <p:txBody>
          <a:bodyPr>
            <a:normAutofit/>
          </a:bodyPr>
          <a:lstStyle/>
          <a:p>
            <a:r>
              <a:rPr lang="fr-FR" dirty="0">
                <a:latin typeface="Arial" panose="020B0604020202020204" pitchFamily="34" charset="0"/>
                <a:cs typeface="Arial" panose="020B0604020202020204" pitchFamily="34" charset="0"/>
              </a:rPr>
              <a:t>Dans l’apprentissage de </a:t>
            </a:r>
            <a:r>
              <a:rPr lang="fr-FR" dirty="0" smtClean="0">
                <a:latin typeface="Arial" panose="020B0604020202020204" pitchFamily="34" charset="0"/>
                <a:cs typeface="Arial" panose="020B0604020202020204" pitchFamily="34" charset="0"/>
              </a:rPr>
              <a:t>l’orthographe</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117308" y="2132856"/>
            <a:ext cx="10521719" cy="4039344"/>
          </a:xfrm>
        </p:spPr>
        <p:txBody>
          <a:bodyPr>
            <a:normAutofit/>
          </a:bodyPr>
          <a:lstStyle/>
          <a:p>
            <a:pPr>
              <a:buFont typeface="Wingdings" panose="05000000000000000000" pitchFamily="2" charset="2"/>
              <a:buChar char="§"/>
            </a:pPr>
            <a:r>
              <a:rPr lang="fr-FR" sz="2800" dirty="0" smtClean="0">
                <a:latin typeface="Arial" panose="020B0604020202020204" pitchFamily="34" charset="0"/>
                <a:cs typeface="Arial" panose="020B0604020202020204" pitchFamily="34" charset="0"/>
              </a:rPr>
              <a:t>des </a:t>
            </a:r>
            <a:r>
              <a:rPr lang="fr-FR" sz="2800" b="1" dirty="0" smtClean="0">
                <a:latin typeface="Arial" panose="020B0604020202020204" pitchFamily="34" charset="0"/>
                <a:cs typeface="Arial" panose="020B0604020202020204" pitchFamily="34" charset="0"/>
              </a:rPr>
              <a:t>exercices de copie et de dictée </a:t>
            </a:r>
            <a:r>
              <a:rPr lang="fr-FR" sz="2800" dirty="0" smtClean="0">
                <a:latin typeface="Arial" panose="020B0604020202020204" pitchFamily="34" charset="0"/>
                <a:cs typeface="Arial" panose="020B0604020202020204" pitchFamily="34" charset="0"/>
              </a:rPr>
              <a:t>favorisent </a:t>
            </a:r>
            <a:r>
              <a:rPr lang="fr-FR" sz="2800" dirty="0">
                <a:latin typeface="Arial" panose="020B0604020202020204" pitchFamily="34" charset="0"/>
                <a:cs typeface="Arial" panose="020B0604020202020204" pitchFamily="34" charset="0"/>
              </a:rPr>
              <a:t>le développement de </a:t>
            </a:r>
            <a:r>
              <a:rPr lang="fr-FR" sz="2800" dirty="0" smtClean="0">
                <a:latin typeface="Arial" panose="020B0604020202020204" pitchFamily="34" charset="0"/>
                <a:cs typeface="Arial" panose="020B0604020202020204" pitchFamily="34" charset="0"/>
              </a:rPr>
              <a:t>l’orthographe, </a:t>
            </a:r>
          </a:p>
          <a:p>
            <a:pPr>
              <a:buFont typeface="Wingdings" panose="05000000000000000000" pitchFamily="2" charset="2"/>
              <a:buChar char="§"/>
            </a:pPr>
            <a:r>
              <a:rPr lang="fr-FR" sz="2800" dirty="0" smtClean="0">
                <a:latin typeface="Arial" panose="020B0604020202020204" pitchFamily="34" charset="0"/>
                <a:cs typeface="Arial" panose="020B0604020202020204" pitchFamily="34" charset="0"/>
              </a:rPr>
              <a:t>des </a:t>
            </a:r>
            <a:r>
              <a:rPr lang="fr-FR" sz="2800" dirty="0">
                <a:latin typeface="Arial" panose="020B0604020202020204" pitchFamily="34" charset="0"/>
                <a:cs typeface="Arial" panose="020B0604020202020204" pitchFamily="34" charset="0"/>
              </a:rPr>
              <a:t>activités de copie et de dictée doivent être </a:t>
            </a:r>
            <a:r>
              <a:rPr lang="fr-FR" sz="2800" b="1" dirty="0" smtClean="0">
                <a:latin typeface="Arial" panose="020B0604020202020204" pitchFamily="34" charset="0"/>
                <a:cs typeface="Arial" panose="020B0604020202020204" pitchFamily="34" charset="0"/>
              </a:rPr>
              <a:t>quotidiennes, </a:t>
            </a:r>
          </a:p>
          <a:p>
            <a:pPr>
              <a:buFont typeface="Wingdings" panose="05000000000000000000" pitchFamily="2" charset="2"/>
              <a:buChar char="§"/>
            </a:pPr>
            <a:r>
              <a:rPr lang="fr-FR" sz="2800" dirty="0" smtClean="0">
                <a:latin typeface="Arial" panose="020B0604020202020204" pitchFamily="34" charset="0"/>
                <a:cs typeface="Arial" panose="020B0604020202020204" pitchFamily="34" charset="0"/>
              </a:rPr>
              <a:t>la </a:t>
            </a:r>
            <a:r>
              <a:rPr lang="fr-FR" sz="2800" b="1" u="sng" dirty="0">
                <a:latin typeface="Arial" panose="020B0604020202020204" pitchFamily="34" charset="0"/>
                <a:cs typeface="Arial" panose="020B0604020202020204" pitchFamily="34" charset="0"/>
              </a:rPr>
              <a:t>copie</a:t>
            </a:r>
            <a:r>
              <a:rPr lang="fr-FR" sz="2800" dirty="0">
                <a:latin typeface="Arial" panose="020B0604020202020204" pitchFamily="34" charset="0"/>
                <a:cs typeface="Arial" panose="020B0604020202020204" pitchFamily="34" charset="0"/>
              </a:rPr>
              <a:t> présente un intérêt </a:t>
            </a:r>
            <a:r>
              <a:rPr lang="fr-FR" sz="2800" dirty="0" smtClean="0">
                <a:latin typeface="Arial" panose="020B0604020202020204" pitchFamily="34" charset="0"/>
                <a:cs typeface="Arial" panose="020B0604020202020204" pitchFamily="34" charset="0"/>
              </a:rPr>
              <a:t>: </a:t>
            </a:r>
          </a:p>
          <a:p>
            <a:pPr lvl="1">
              <a:buFont typeface="Wingdings" panose="05000000000000000000" pitchFamily="2" charset="2"/>
              <a:buChar char="§"/>
            </a:pPr>
            <a:r>
              <a:rPr lang="fr-FR" sz="2800" dirty="0" smtClean="0">
                <a:latin typeface="Arial" panose="020B0604020202020204" pitchFamily="34" charset="0"/>
                <a:cs typeface="Arial" panose="020B0604020202020204" pitchFamily="34" charset="0"/>
              </a:rPr>
              <a:t>permet </a:t>
            </a:r>
            <a:r>
              <a:rPr lang="fr-FR" sz="2800" dirty="0">
                <a:latin typeface="Arial" panose="020B0604020202020204" pitchFamily="34" charset="0"/>
                <a:cs typeface="Arial" panose="020B0604020202020204" pitchFamily="34" charset="0"/>
              </a:rPr>
              <a:t>à l’élève </a:t>
            </a:r>
            <a:r>
              <a:rPr lang="fr-FR" sz="2800" b="1" dirty="0">
                <a:latin typeface="Arial" panose="020B0604020202020204" pitchFamily="34" charset="0"/>
                <a:cs typeface="Arial" panose="020B0604020202020204" pitchFamily="34" charset="0"/>
              </a:rPr>
              <a:t>d’écrire les lettres d’un mot dans </a:t>
            </a:r>
            <a:r>
              <a:rPr lang="fr-FR" sz="2800" b="1" dirty="0" smtClean="0">
                <a:latin typeface="Arial" panose="020B0604020202020204" pitchFamily="34" charset="0"/>
                <a:cs typeface="Arial" panose="020B0604020202020204" pitchFamily="34" charset="0"/>
              </a:rPr>
              <a:t>l’ordre</a:t>
            </a:r>
            <a:r>
              <a:rPr lang="fr-FR" sz="2800" dirty="0" smtClean="0">
                <a:latin typeface="Arial" panose="020B0604020202020204" pitchFamily="34" charset="0"/>
                <a:cs typeface="Arial" panose="020B0604020202020204" pitchFamily="34" charset="0"/>
              </a:rPr>
              <a:t>,</a:t>
            </a:r>
          </a:p>
          <a:p>
            <a:pPr lvl="1">
              <a:buFont typeface="Wingdings" panose="05000000000000000000" pitchFamily="2" charset="2"/>
              <a:buChar char="§"/>
            </a:pPr>
            <a:r>
              <a:rPr lang="fr-FR" sz="2800" dirty="0" smtClean="0">
                <a:latin typeface="Arial" panose="020B0604020202020204" pitchFamily="34" charset="0"/>
                <a:cs typeface="Arial" panose="020B0604020202020204" pitchFamily="34" charset="0"/>
              </a:rPr>
              <a:t>participe </a:t>
            </a:r>
            <a:r>
              <a:rPr lang="fr-FR" sz="2800" dirty="0">
                <a:latin typeface="Arial" panose="020B0604020202020204" pitchFamily="34" charset="0"/>
                <a:cs typeface="Arial" panose="020B0604020202020204" pitchFamily="34" charset="0"/>
              </a:rPr>
              <a:t>à la </a:t>
            </a:r>
            <a:r>
              <a:rPr lang="fr-FR" sz="2800" b="1" dirty="0">
                <a:latin typeface="Arial" panose="020B0604020202020204" pitchFamily="34" charset="0"/>
                <a:cs typeface="Arial" panose="020B0604020202020204" pitchFamily="34" charset="0"/>
              </a:rPr>
              <a:t>construction de </a:t>
            </a:r>
            <a:r>
              <a:rPr lang="fr-FR" sz="2800" b="1" dirty="0" smtClean="0">
                <a:latin typeface="Arial" panose="020B0604020202020204" pitchFamily="34" charset="0"/>
                <a:cs typeface="Arial" panose="020B0604020202020204" pitchFamily="34" charset="0"/>
              </a:rPr>
              <a:t>l’orthographe</a:t>
            </a:r>
            <a:r>
              <a:rPr lang="fr-FR" sz="2800" dirty="0" smtClean="0">
                <a:latin typeface="Arial" panose="020B0604020202020204" pitchFamily="34" charset="0"/>
                <a:cs typeface="Arial" panose="020B0604020202020204" pitchFamily="34" charset="0"/>
              </a:rPr>
              <a:t>, </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2328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7828" y="332656"/>
            <a:ext cx="10157354" cy="852512"/>
          </a:xfrm>
        </p:spPr>
        <p:txBody>
          <a:bodyPr/>
          <a:lstStyle/>
          <a:p>
            <a:r>
              <a:rPr lang="fr-FR" b="1" dirty="0" smtClean="0"/>
              <a:t>FIXATION ORTHOGRAPHIQUE </a:t>
            </a:r>
            <a:endParaRPr lang="fr-FR" b="1"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756" y="1540950"/>
            <a:ext cx="5760639" cy="4320480"/>
          </a:xfrm>
        </p:spPr>
      </p:pic>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r="6131"/>
          <a:stretch/>
        </p:blipFill>
        <p:spPr>
          <a:xfrm>
            <a:off x="6238428" y="1540950"/>
            <a:ext cx="5544616" cy="4430076"/>
          </a:xfrm>
          <a:prstGeom prst="rect">
            <a:avLst/>
          </a:prstGeom>
        </p:spPr>
      </p:pic>
    </p:spTree>
    <p:extLst>
      <p:ext uri="{BB962C8B-B14F-4D97-AF65-F5344CB8AC3E}">
        <p14:creationId xmlns:p14="http://schemas.microsoft.com/office/powerpoint/2010/main" val="142707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796" y="1844824"/>
            <a:ext cx="5040560" cy="852512"/>
          </a:xfrm>
        </p:spPr>
        <p:txBody>
          <a:bodyPr>
            <a:normAutofit fontScale="90000"/>
          </a:bodyPr>
          <a:lstStyle/>
          <a:p>
            <a:r>
              <a:rPr lang="fr-FR" b="1" dirty="0" smtClean="0"/>
              <a:t>FIXATION ORTHOGRAPHIQUE</a:t>
            </a:r>
            <a:r>
              <a:rPr lang="fr-FR" dirty="0" smtClean="0"/>
              <a:t> </a:t>
            </a:r>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4372" y="0"/>
            <a:ext cx="5143500" cy="6858000"/>
          </a:xfrm>
          <a:prstGeom prst="rect">
            <a:avLst/>
          </a:prstGeom>
        </p:spPr>
      </p:pic>
      <p:sp>
        <p:nvSpPr>
          <p:cNvPr id="8" name="Rectangle 7"/>
          <p:cNvSpPr/>
          <p:nvPr/>
        </p:nvSpPr>
        <p:spPr>
          <a:xfrm>
            <a:off x="1269876" y="4980085"/>
            <a:ext cx="3024336" cy="914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Étiquettes cachées</a:t>
            </a:r>
            <a:endParaRPr lang="fr-FR" dirty="0"/>
          </a:p>
        </p:txBody>
      </p:sp>
      <p:sp>
        <p:nvSpPr>
          <p:cNvPr id="9" name="Flèche droite 8"/>
          <p:cNvSpPr/>
          <p:nvPr/>
        </p:nvSpPr>
        <p:spPr>
          <a:xfrm rot="161079">
            <a:off x="4726260" y="5517232"/>
            <a:ext cx="3816424" cy="28803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39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308" y="332656"/>
            <a:ext cx="10157354" cy="808112"/>
          </a:xfrm>
        </p:spPr>
        <p:txBody>
          <a:bodyPr>
            <a:normAutofit/>
          </a:bodyPr>
          <a:lstStyle/>
          <a:p>
            <a:r>
              <a:rPr lang="fr-FR" dirty="0">
                <a:latin typeface="Arial" panose="020B0604020202020204" pitchFamily="34" charset="0"/>
                <a:cs typeface="Arial" panose="020B0604020202020204" pitchFamily="34" charset="0"/>
              </a:rPr>
              <a:t>Dans l’apprentissage de </a:t>
            </a:r>
            <a:r>
              <a:rPr lang="fr-FR" dirty="0" smtClean="0">
                <a:latin typeface="Arial" panose="020B0604020202020204" pitchFamily="34" charset="0"/>
                <a:cs typeface="Arial" panose="020B0604020202020204" pitchFamily="34" charset="0"/>
              </a:rPr>
              <a:t>l’orthographe</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117308" y="1268760"/>
            <a:ext cx="10521719" cy="5256584"/>
          </a:xfrm>
        </p:spPr>
        <p:txBody>
          <a:bodyPr>
            <a:normAutofit/>
          </a:bodyPr>
          <a:lstStyle/>
          <a:p>
            <a:pPr>
              <a:buFont typeface="Wingdings" panose="05000000000000000000" pitchFamily="2" charset="2"/>
              <a:buChar char="§"/>
            </a:pPr>
            <a:r>
              <a:rPr lang="fr-FR" sz="2600" dirty="0">
                <a:latin typeface="Arial" panose="020B0604020202020204" pitchFamily="34" charset="0"/>
                <a:cs typeface="Arial" panose="020B0604020202020204" pitchFamily="34" charset="0"/>
              </a:rPr>
              <a:t>La </a:t>
            </a:r>
            <a:r>
              <a:rPr lang="fr-FR" sz="2600" b="1" u="sng" dirty="0">
                <a:latin typeface="Arial" panose="020B0604020202020204" pitchFamily="34" charset="0"/>
                <a:cs typeface="Arial" panose="020B0604020202020204" pitchFamily="34" charset="0"/>
              </a:rPr>
              <a:t>dictée</a:t>
            </a:r>
            <a:r>
              <a:rPr lang="fr-FR" sz="2600" dirty="0">
                <a:latin typeface="Arial" panose="020B0604020202020204" pitchFamily="34" charset="0"/>
                <a:cs typeface="Arial" panose="020B0604020202020204" pitchFamily="34" charset="0"/>
              </a:rPr>
              <a:t> doit constituer un temps </a:t>
            </a:r>
            <a:r>
              <a:rPr lang="fr-FR" sz="2600" dirty="0" smtClean="0">
                <a:latin typeface="Arial" panose="020B0604020202020204" pitchFamily="34" charset="0"/>
                <a:cs typeface="Arial" panose="020B0604020202020204" pitchFamily="34" charset="0"/>
              </a:rPr>
              <a:t>d’apprentissage, qui devra </a:t>
            </a:r>
            <a:r>
              <a:rPr lang="fr-FR" sz="2600" dirty="0">
                <a:latin typeface="Arial" panose="020B0604020202020204" pitchFamily="34" charset="0"/>
                <a:cs typeface="Arial" panose="020B0604020202020204" pitchFamily="34" charset="0"/>
              </a:rPr>
              <a:t>être </a:t>
            </a:r>
            <a:r>
              <a:rPr lang="fr-FR" sz="2600" b="1" dirty="0">
                <a:latin typeface="Arial" panose="020B0604020202020204" pitchFamily="34" charset="0"/>
                <a:cs typeface="Arial" panose="020B0604020202020204" pitchFamily="34" charset="0"/>
              </a:rPr>
              <a:t>quotidien</a:t>
            </a:r>
            <a:r>
              <a:rPr lang="fr-FR" sz="2600" dirty="0">
                <a:latin typeface="Arial" panose="020B0604020202020204" pitchFamily="34" charset="0"/>
                <a:cs typeface="Arial" panose="020B0604020202020204" pitchFamily="34" charset="0"/>
              </a:rPr>
              <a:t>. </a:t>
            </a:r>
          </a:p>
          <a:p>
            <a:pPr>
              <a:buFont typeface="Wingdings" panose="05000000000000000000" pitchFamily="2" charset="2"/>
              <a:buChar char="§"/>
            </a:pPr>
            <a:r>
              <a:rPr lang="fr-FR" sz="2600" dirty="0">
                <a:latin typeface="Arial" panose="020B0604020202020204" pitchFamily="34" charset="0"/>
                <a:cs typeface="Arial" panose="020B0604020202020204" pitchFamily="34" charset="0"/>
              </a:rPr>
              <a:t>L’objectif de la dictée est d’apprendre à écrire des mots, des phrases, </a:t>
            </a:r>
            <a:r>
              <a:rPr lang="fr-FR" sz="2600" b="1" dirty="0">
                <a:latin typeface="Arial" panose="020B0604020202020204" pitchFamily="34" charset="0"/>
                <a:cs typeface="Arial" panose="020B0604020202020204" pitchFamily="34" charset="0"/>
              </a:rPr>
              <a:t>en développant l’observation et l’attention des élèves. </a:t>
            </a:r>
            <a:endParaRPr lang="fr-FR" sz="26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fr-FR" sz="2600" dirty="0" smtClean="0">
                <a:latin typeface="Arial" panose="020B0604020202020204" pitchFamily="34" charset="0"/>
                <a:cs typeface="Arial" panose="020B0604020202020204" pitchFamily="34" charset="0"/>
              </a:rPr>
              <a:t>On </a:t>
            </a:r>
            <a:r>
              <a:rPr lang="fr-FR" sz="2600" dirty="0">
                <a:latin typeface="Arial" panose="020B0604020202020204" pitchFamily="34" charset="0"/>
                <a:cs typeface="Arial" panose="020B0604020202020204" pitchFamily="34" charset="0"/>
              </a:rPr>
              <a:t>visera l’apprentissage de l’orthographe par la mémorisation de la construction des mots lus ; </a:t>
            </a:r>
            <a:r>
              <a:rPr lang="fr-FR" sz="2600" u="sng" dirty="0">
                <a:latin typeface="Arial" panose="020B0604020202020204" pitchFamily="34" charset="0"/>
                <a:cs typeface="Arial" panose="020B0604020202020204" pitchFamily="34" charset="0"/>
              </a:rPr>
              <a:t>les échanges collectifs permettront </a:t>
            </a:r>
            <a:r>
              <a:rPr lang="fr-FR" sz="2600" dirty="0">
                <a:latin typeface="Arial" panose="020B0604020202020204" pitchFamily="34" charset="0"/>
                <a:cs typeface="Arial" panose="020B0604020202020204" pitchFamily="34" charset="0"/>
              </a:rPr>
              <a:t>de </a:t>
            </a:r>
            <a:r>
              <a:rPr lang="fr-FR" sz="2600" b="1" dirty="0">
                <a:latin typeface="Arial" panose="020B0604020202020204" pitchFamily="34" charset="0"/>
                <a:cs typeface="Arial" panose="020B0604020202020204" pitchFamily="34" charset="0"/>
              </a:rPr>
              <a:t>relever les erreurs avec l’objectif d’apprendre de celles-ci</a:t>
            </a:r>
            <a:r>
              <a:rPr lang="fr-FR" sz="2600" dirty="0">
                <a:latin typeface="Arial" panose="020B0604020202020204" pitchFamily="34" charset="0"/>
                <a:cs typeface="Arial" panose="020B0604020202020204" pitchFamily="34" charset="0"/>
              </a:rPr>
              <a:t>. </a:t>
            </a:r>
            <a:endParaRPr lang="fr-FR" sz="26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fr-FR" u="sng" dirty="0">
                <a:hlinkClick r:id="rId3"/>
              </a:rPr>
              <a:t>https://</a:t>
            </a:r>
            <a:r>
              <a:rPr lang="fr-FR" u="sng" dirty="0" smtClean="0">
                <a:hlinkClick r:id="rId3"/>
              </a:rPr>
              <a:t>www.reseau-canope.fr/bsd/sequence.aspx?bloc=729</a:t>
            </a:r>
            <a:endParaRPr lang="fr-FR" sz="26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fr-FR" sz="2600" b="1" dirty="0" smtClean="0">
                <a:solidFill>
                  <a:schemeClr val="bg1"/>
                </a:solidFill>
                <a:latin typeface="Arial" panose="020B0604020202020204" pitchFamily="34" charset="0"/>
                <a:cs typeface="Arial" panose="020B0604020202020204" pitchFamily="34" charset="0"/>
              </a:rPr>
              <a:t>Il est donc décisif de respecter à tout instant ce statut de l’erreur, y compris en orthographe, pour en faire un objet de travail permanent. </a:t>
            </a:r>
            <a:r>
              <a:rPr lang="fr-FR" sz="1800" i="1" dirty="0">
                <a:latin typeface="Arial" panose="020B0604020202020204" pitchFamily="34" charset="0"/>
                <a:cs typeface="Arial" panose="020B0604020202020204" pitchFamily="34" charset="0"/>
              </a:rPr>
              <a:t>(guide</a:t>
            </a:r>
            <a:r>
              <a:rPr lang="fr-FR" sz="1800" i="1" dirty="0" smtClean="0">
                <a:latin typeface="Arial" panose="020B0604020202020204" pitchFamily="34" charset="0"/>
                <a:cs typeface="Arial" panose="020B0604020202020204" pitchFamily="34" charset="0"/>
              </a:rPr>
              <a:t>, page 42)</a:t>
            </a:r>
            <a:endParaRPr lang="fr-FR"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610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7819" y="692696"/>
            <a:ext cx="10157354" cy="808112"/>
          </a:xfrm>
        </p:spPr>
        <p:txBody>
          <a:bodyPr>
            <a:normAutofit/>
          </a:bodyPr>
          <a:lstStyle/>
          <a:p>
            <a:r>
              <a:rPr lang="fr-FR" dirty="0" smtClean="0">
                <a:latin typeface="Arial" panose="020B0604020202020204" pitchFamily="34" charset="0"/>
                <a:cs typeface="Arial" panose="020B0604020202020204" pitchFamily="34" charset="0"/>
              </a:rPr>
              <a:t>La production d’écrits</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117308" y="2132856"/>
            <a:ext cx="10521719" cy="4392488"/>
          </a:xfrm>
        </p:spPr>
        <p:txBody>
          <a:bodyPr>
            <a:normAutofit/>
          </a:bodyPr>
          <a:lstStyle/>
          <a:p>
            <a:pPr>
              <a:buFont typeface="Wingdings" panose="05000000000000000000" pitchFamily="2" charset="2"/>
              <a:buChar char="§"/>
            </a:pPr>
            <a:r>
              <a:rPr lang="fr-FR" sz="2800" dirty="0" smtClean="0">
                <a:latin typeface="Arial" panose="020B0604020202020204" pitchFamily="34" charset="0"/>
                <a:cs typeface="Arial" panose="020B0604020202020204" pitchFamily="34" charset="0"/>
              </a:rPr>
              <a:t>Il </a:t>
            </a:r>
            <a:r>
              <a:rPr lang="fr-FR" sz="2800" dirty="0">
                <a:latin typeface="Arial" panose="020B0604020202020204" pitchFamily="34" charset="0"/>
                <a:cs typeface="Arial" panose="020B0604020202020204" pitchFamily="34" charset="0"/>
              </a:rPr>
              <a:t>est possible de demander aux </a:t>
            </a:r>
            <a:r>
              <a:rPr lang="fr-FR" sz="2800" dirty="0" smtClean="0">
                <a:latin typeface="Arial" panose="020B0604020202020204" pitchFamily="34" charset="0"/>
                <a:cs typeface="Arial" panose="020B0604020202020204" pitchFamily="34" charset="0"/>
              </a:rPr>
              <a:t>élèves:</a:t>
            </a:r>
          </a:p>
          <a:p>
            <a:pPr lvl="1">
              <a:buFont typeface="Wingdings" panose="05000000000000000000" pitchFamily="2" charset="2"/>
              <a:buChar char="§"/>
            </a:pPr>
            <a:r>
              <a:rPr lang="fr-FR" sz="2800" dirty="0" smtClean="0">
                <a:latin typeface="Arial" panose="020B0604020202020204" pitchFamily="34" charset="0"/>
                <a:cs typeface="Arial" panose="020B0604020202020204" pitchFamily="34" charset="0"/>
              </a:rPr>
              <a:t>d’inventer </a:t>
            </a:r>
            <a:r>
              <a:rPr lang="fr-FR" sz="2800" dirty="0">
                <a:latin typeface="Arial" panose="020B0604020202020204" pitchFamily="34" charset="0"/>
                <a:cs typeface="Arial" panose="020B0604020202020204" pitchFamily="34" charset="0"/>
              </a:rPr>
              <a:t>des phrases dans un premier temps, puis des petites histoires, </a:t>
            </a:r>
            <a:endParaRPr lang="fr-FR" sz="2800"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fr-FR" sz="2800" dirty="0" smtClean="0">
                <a:latin typeface="Arial" panose="020B0604020202020204" pitchFamily="34" charset="0"/>
                <a:cs typeface="Arial" panose="020B0604020202020204" pitchFamily="34" charset="0"/>
              </a:rPr>
              <a:t>partir </a:t>
            </a:r>
            <a:r>
              <a:rPr lang="fr-FR" sz="2800" dirty="0">
                <a:latin typeface="Arial" panose="020B0604020202020204" pitchFamily="34" charset="0"/>
                <a:cs typeface="Arial" panose="020B0604020202020204" pitchFamily="34" charset="0"/>
              </a:rPr>
              <a:t>d’un mot ou de </a:t>
            </a:r>
            <a:r>
              <a:rPr lang="fr-FR" sz="2800" dirty="0" smtClean="0">
                <a:latin typeface="Arial" panose="020B0604020202020204" pitchFamily="34" charset="0"/>
                <a:cs typeface="Arial" panose="020B0604020202020204" pitchFamily="34" charset="0"/>
              </a:rPr>
              <a:t>deux, </a:t>
            </a:r>
            <a:r>
              <a:rPr lang="fr-FR" sz="2800" dirty="0">
                <a:latin typeface="Arial" panose="020B0604020202020204" pitchFamily="34" charset="0"/>
                <a:cs typeface="Arial" panose="020B0604020202020204" pitchFamily="34" charset="0"/>
              </a:rPr>
              <a:t>que la phrase doit </a:t>
            </a:r>
            <a:r>
              <a:rPr lang="fr-FR" sz="2800" dirty="0" smtClean="0">
                <a:latin typeface="Arial" panose="020B0604020202020204" pitchFamily="34" charset="0"/>
                <a:cs typeface="Arial" panose="020B0604020202020204" pitchFamily="34" charset="0"/>
              </a:rPr>
              <a:t>contenir, aide </a:t>
            </a:r>
            <a:r>
              <a:rPr lang="fr-FR" sz="2800" dirty="0">
                <a:latin typeface="Arial" panose="020B0604020202020204" pitchFamily="34" charset="0"/>
                <a:cs typeface="Arial" panose="020B0604020202020204" pitchFamily="34" charset="0"/>
              </a:rPr>
              <a:t>les élèves à se lancer </a:t>
            </a:r>
            <a:endParaRPr lang="fr-FR" sz="2800"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fr-FR" sz="2800" dirty="0" smtClean="0">
                <a:latin typeface="Arial" panose="020B0604020202020204" pitchFamily="34" charset="0"/>
                <a:cs typeface="Arial" panose="020B0604020202020204" pitchFamily="34" charset="0"/>
              </a:rPr>
              <a:t>conseiller de chercher </a:t>
            </a:r>
            <a:r>
              <a:rPr lang="fr-FR" sz="2800" dirty="0">
                <a:latin typeface="Arial" panose="020B0604020202020204" pitchFamily="34" charset="0"/>
                <a:cs typeface="Arial" panose="020B0604020202020204" pitchFamily="34" charset="0"/>
              </a:rPr>
              <a:t>les mots utilisés dans la leçon du jour et les leçons précédentes est un puissant levier de révision de la lecture et de </a:t>
            </a:r>
            <a:r>
              <a:rPr lang="fr-FR" sz="2800" dirty="0" smtClean="0">
                <a:latin typeface="Arial" panose="020B0604020202020204" pitchFamily="34" charset="0"/>
                <a:cs typeface="Arial" panose="020B0604020202020204" pitchFamily="34" charset="0"/>
              </a:rPr>
              <a:t>l’orthographe</a:t>
            </a:r>
            <a:r>
              <a:rPr lang="fr-FR" dirty="0" smtClean="0">
                <a:latin typeface="Arial" panose="020B0604020202020204" pitchFamily="34" charset="0"/>
                <a:cs typeface="Arial" panose="020B0604020202020204" pitchFamily="34" charset="0"/>
              </a:rPr>
              <a:t>. </a:t>
            </a:r>
            <a:r>
              <a:rPr lang="fr-FR" sz="1800" i="1" dirty="0" smtClean="0">
                <a:latin typeface="Arial" panose="020B0604020202020204" pitchFamily="34" charset="0"/>
                <a:cs typeface="Arial" panose="020B0604020202020204" pitchFamily="34" charset="0"/>
              </a:rPr>
              <a:t>Guide page 73</a:t>
            </a:r>
            <a:endParaRPr lang="fr-FR"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59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r>
              <a:rPr lang="fr-FR" dirty="0" smtClean="0">
                <a:latin typeface="Arial" panose="020B0604020202020204" pitchFamily="34" charset="0"/>
                <a:cs typeface="Arial" panose="020B0604020202020204" pitchFamily="34" charset="0"/>
              </a:rPr>
              <a:t>Analyse des manuels</a:t>
            </a:r>
            <a:endParaRPr lang="fr-FR"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p:txBody>
          <a:bodyPr rtlCol="0"/>
          <a:lstStyle/>
          <a:p>
            <a:pPr rtl="0"/>
            <a:r>
              <a:rPr lang="fr-FR" dirty="0" smtClean="0">
                <a:latin typeface="Arial" panose="020B0604020202020204" pitchFamily="34" charset="0"/>
                <a:cs typeface="Arial" panose="020B0604020202020204" pitchFamily="34" charset="0"/>
              </a:rPr>
              <a:t>Quelles aides?</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084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9734" y="253188"/>
            <a:ext cx="11049293" cy="708496"/>
          </a:xfrm>
        </p:spPr>
        <p:txBody>
          <a:bodyPr>
            <a:normAutofit/>
          </a:bodyPr>
          <a:lstStyle/>
          <a:p>
            <a:r>
              <a:rPr lang="fr-FR" dirty="0" smtClean="0">
                <a:latin typeface="Arial" panose="020B0604020202020204" pitchFamily="34" charset="0"/>
                <a:cs typeface="Arial" panose="020B0604020202020204" pitchFamily="34" charset="0"/>
              </a:rPr>
              <a:t>Que doit-il contenir ?</a:t>
            </a:r>
            <a:endParaRPr lang="fr-FR" sz="36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405780" y="961684"/>
            <a:ext cx="11449272" cy="5779684"/>
          </a:xfrm>
        </p:spPr>
        <p:txBody>
          <a:bodyPr>
            <a:noAutofit/>
          </a:bodyPr>
          <a:lstStyle/>
          <a:p>
            <a:r>
              <a:rPr lang="fr-FR" dirty="0" smtClean="0">
                <a:latin typeface="Arial" panose="020B0604020202020204" pitchFamily="34" charset="0"/>
                <a:cs typeface="Arial" panose="020B0604020202020204" pitchFamily="34" charset="0"/>
              </a:rPr>
              <a:t>les </a:t>
            </a:r>
            <a:r>
              <a:rPr lang="fr-FR" dirty="0">
                <a:latin typeface="Arial" panose="020B0604020202020204" pitchFamily="34" charset="0"/>
                <a:cs typeface="Arial" panose="020B0604020202020204" pitchFamily="34" charset="0"/>
              </a:rPr>
              <a:t>CGP les plus </a:t>
            </a:r>
            <a:r>
              <a:rPr lang="fr-FR" dirty="0" smtClean="0">
                <a:latin typeface="Arial" panose="020B0604020202020204" pitchFamily="34" charset="0"/>
                <a:cs typeface="Arial" panose="020B0604020202020204" pitchFamily="34" charset="0"/>
              </a:rPr>
              <a:t>régulières et les plus fréquentes sont </a:t>
            </a:r>
            <a:r>
              <a:rPr lang="fr-FR" dirty="0">
                <a:latin typeface="Arial" panose="020B0604020202020204" pitchFamily="34" charset="0"/>
                <a:cs typeface="Arial" panose="020B0604020202020204" pitchFamily="34" charset="0"/>
              </a:rPr>
              <a:t>présentées en début </a:t>
            </a:r>
            <a:r>
              <a:rPr lang="fr-FR" dirty="0" smtClean="0">
                <a:latin typeface="Arial" panose="020B0604020202020204" pitchFamily="34" charset="0"/>
                <a:cs typeface="Arial" panose="020B0604020202020204" pitchFamily="34" charset="0"/>
              </a:rPr>
              <a:t>d’apprentissage, </a:t>
            </a:r>
          </a:p>
          <a:p>
            <a:r>
              <a:rPr lang="fr-FR" dirty="0" smtClean="0">
                <a:latin typeface="Arial" panose="020B0604020202020204" pitchFamily="34" charset="0"/>
                <a:cs typeface="Arial" panose="020B0604020202020204" pitchFamily="34" charset="0"/>
              </a:rPr>
              <a:t>un </a:t>
            </a:r>
            <a:r>
              <a:rPr lang="fr-FR" dirty="0">
                <a:latin typeface="Arial" panose="020B0604020202020204" pitchFamily="34" charset="0"/>
                <a:cs typeface="Arial" panose="020B0604020202020204" pitchFamily="34" charset="0"/>
              </a:rPr>
              <a:t>tempo de 14 ou 15 CGP étudiées pendant les neuf premières semaines. </a:t>
            </a:r>
          </a:p>
          <a:p>
            <a:r>
              <a:rPr lang="fr-FR" dirty="0" smtClean="0">
                <a:latin typeface="Arial" panose="020B0604020202020204" pitchFamily="34" charset="0"/>
                <a:cs typeface="Arial" panose="020B0604020202020204" pitchFamily="34" charset="0"/>
              </a:rPr>
              <a:t>nombreuses </a:t>
            </a:r>
            <a:r>
              <a:rPr lang="fr-FR" dirty="0">
                <a:latin typeface="Arial" panose="020B0604020202020204" pitchFamily="34" charset="0"/>
                <a:cs typeface="Arial" panose="020B0604020202020204" pitchFamily="34" charset="0"/>
              </a:rPr>
              <a:t>activités de </a:t>
            </a:r>
            <a:r>
              <a:rPr lang="fr-FR" dirty="0" smtClean="0">
                <a:latin typeface="Arial" panose="020B0604020202020204" pitchFamily="34" charset="0"/>
                <a:cs typeface="Arial" panose="020B0604020202020204" pitchFamily="34" charset="0"/>
              </a:rPr>
              <a:t>décodage, d’identification </a:t>
            </a:r>
            <a:r>
              <a:rPr lang="fr-FR" dirty="0">
                <a:latin typeface="Arial" panose="020B0604020202020204" pitchFamily="34" charset="0"/>
                <a:cs typeface="Arial" panose="020B0604020202020204" pitchFamily="34" charset="0"/>
              </a:rPr>
              <a:t>des mots </a:t>
            </a:r>
            <a:r>
              <a:rPr lang="fr-FR" dirty="0" smtClean="0">
                <a:latin typeface="Arial" panose="020B0604020202020204" pitchFamily="34" charset="0"/>
                <a:cs typeface="Arial" panose="020B0604020202020204" pitchFamily="34" charset="0"/>
              </a:rPr>
              <a:t> permettant de </a:t>
            </a:r>
            <a:r>
              <a:rPr lang="fr-FR" dirty="0">
                <a:latin typeface="Arial" panose="020B0604020202020204" pitchFamily="34" charset="0"/>
                <a:cs typeface="Arial" panose="020B0604020202020204" pitchFamily="34" charset="0"/>
              </a:rPr>
              <a:t>s’entraîner et d’automatiser le code </a:t>
            </a:r>
            <a:r>
              <a:rPr lang="fr-FR" dirty="0" smtClean="0">
                <a:latin typeface="Arial" panose="020B0604020202020204" pitchFamily="34" charset="0"/>
                <a:cs typeface="Arial" panose="020B0604020202020204" pitchFamily="34" charset="0"/>
              </a:rPr>
              <a:t>graphophonologique </a:t>
            </a:r>
            <a:r>
              <a:rPr lang="fr-FR" dirty="0">
                <a:latin typeface="Arial" panose="020B0604020202020204" pitchFamily="34" charset="0"/>
                <a:cs typeface="Arial" panose="020B0604020202020204" pitchFamily="34" charset="0"/>
              </a:rPr>
              <a:t>et la combinatoire : des activités de type : formation de syllabes (s -&gt; a =&gt; </a:t>
            </a:r>
            <a:r>
              <a:rPr lang="fr-FR" dirty="0" smtClean="0">
                <a:latin typeface="Arial" panose="020B0604020202020204" pitchFamily="34" charset="0"/>
                <a:cs typeface="Arial" panose="020B0604020202020204" pitchFamily="34" charset="0"/>
              </a:rPr>
              <a:t>sa / a </a:t>
            </a:r>
            <a:r>
              <a:rPr lang="fr-FR" dirty="0">
                <a:latin typeface="Arial" panose="020B0604020202020204" pitchFamily="34" charset="0"/>
                <a:cs typeface="Arial" panose="020B0604020202020204" pitchFamily="34" charset="0"/>
              </a:rPr>
              <a:t>-&gt; </a:t>
            </a:r>
            <a:r>
              <a:rPr lang="fr-FR" dirty="0" smtClean="0">
                <a:latin typeface="Arial" panose="020B0604020202020204" pitchFamily="34" charset="0"/>
                <a:cs typeface="Arial" panose="020B0604020202020204" pitchFamily="34" charset="0"/>
              </a:rPr>
              <a:t>s =&gt; as) </a:t>
            </a:r>
            <a:r>
              <a:rPr lang="fr-FR" dirty="0">
                <a:latin typeface="Arial" panose="020B0604020202020204" pitchFamily="34" charset="0"/>
                <a:cs typeface="Arial" panose="020B0604020202020204" pitchFamily="34" charset="0"/>
              </a:rPr>
              <a:t>lecture de syllabes, de mots, de nouveaux mots… </a:t>
            </a:r>
          </a:p>
          <a:p>
            <a:r>
              <a:rPr lang="fr-FR" dirty="0">
                <a:latin typeface="Arial" panose="020B0604020202020204" pitchFamily="34" charset="0"/>
                <a:cs typeface="Arial" panose="020B0604020202020204" pitchFamily="34" charset="0"/>
              </a:rPr>
              <a:t>structures syllabiques de plus en plus complexes : d’abord, une composition de la syllabe consonne-voyelle (CV), puis VC, CVC ensuite et enfin CCV. 	</a:t>
            </a:r>
          </a:p>
          <a:p>
            <a:r>
              <a:rPr lang="fr-FR" dirty="0">
                <a:latin typeface="Arial" panose="020B0604020202020204" pitchFamily="34" charset="0"/>
                <a:cs typeface="Arial" panose="020B0604020202020204" pitchFamily="34" charset="0"/>
              </a:rPr>
              <a:t>des textes déchiffrables, reprenant les CGP étudiées 	</a:t>
            </a:r>
            <a:endParaRPr lang="fr-FR" dirty="0" smtClean="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propose des textes variés de plus en plus complexes et abordant des genres diversifiés.	</a:t>
            </a: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9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panose="020B0604020202020204" pitchFamily="34" charset="0"/>
                <a:cs typeface="Arial" panose="020B0604020202020204" pitchFamily="34" charset="0"/>
              </a:rPr>
              <a:t>Lecture : construire le parcours d'un lecteur autonome</a:t>
            </a:r>
          </a:p>
        </p:txBody>
      </p:sp>
      <p:sp>
        <p:nvSpPr>
          <p:cNvPr id="3" name="Espace réservé du contenu 2"/>
          <p:cNvSpPr>
            <a:spLocks noGrp="1"/>
          </p:cNvSpPr>
          <p:nvPr>
            <p:ph idx="1"/>
          </p:nvPr>
        </p:nvSpPr>
        <p:spPr/>
        <p:txBody>
          <a:bodyPr/>
          <a:lstStyle/>
          <a:p>
            <a:r>
              <a:rPr lang="fr-FR" b="1" dirty="0" smtClean="0">
                <a:latin typeface="Arial" panose="020B0604020202020204" pitchFamily="34" charset="0"/>
                <a:cs typeface="Arial" panose="020B0604020202020204" pitchFamily="34" charset="0"/>
              </a:rPr>
              <a:t>Note </a:t>
            </a:r>
            <a:r>
              <a:rPr lang="fr-FR" b="1" dirty="0">
                <a:latin typeface="Arial" panose="020B0604020202020204" pitchFamily="34" charset="0"/>
                <a:cs typeface="Arial" panose="020B0604020202020204" pitchFamily="34" charset="0"/>
              </a:rPr>
              <a:t>de service n° 2018-049 du </a:t>
            </a:r>
            <a:r>
              <a:rPr lang="fr-FR" b="1" dirty="0" smtClean="0">
                <a:latin typeface="Arial" panose="020B0604020202020204" pitchFamily="34" charset="0"/>
                <a:cs typeface="Arial" panose="020B0604020202020204" pitchFamily="34" charset="0"/>
              </a:rPr>
              <a:t>25-4-2018</a:t>
            </a:r>
          </a:p>
          <a:p>
            <a:pPr marL="0" indent="0">
              <a:buNone/>
            </a:pPr>
            <a:r>
              <a:rPr lang="fr-FR" dirty="0" smtClean="0">
                <a:latin typeface="Arial" panose="020B0604020202020204" pitchFamily="34" charset="0"/>
                <a:cs typeface="Arial" panose="020B0604020202020204" pitchFamily="34" charset="0"/>
              </a:rPr>
              <a:t> </a:t>
            </a:r>
          </a:p>
          <a:p>
            <a:pPr>
              <a:buFont typeface="Wingdings" panose="05000000000000000000" pitchFamily="2" charset="2"/>
              <a:buChar char="Ø"/>
            </a:pPr>
            <a:r>
              <a:rPr lang="fr-FR" dirty="0">
                <a:latin typeface="Arial" panose="020B0604020202020204" pitchFamily="34" charset="0"/>
                <a:cs typeface="Arial" panose="020B0604020202020204" pitchFamily="34" charset="0"/>
              </a:rPr>
              <a:t>Comprendre en maîtrisant le code </a:t>
            </a:r>
            <a:r>
              <a:rPr lang="fr-FR" dirty="0" smtClean="0">
                <a:latin typeface="Arial" panose="020B0604020202020204" pitchFamily="34" charset="0"/>
                <a:cs typeface="Arial" panose="020B0604020202020204" pitchFamily="34" charset="0"/>
              </a:rPr>
              <a:t>alphabétique.</a:t>
            </a:r>
          </a:p>
          <a:p>
            <a:pPr>
              <a:buFont typeface="Wingdings" panose="05000000000000000000" pitchFamily="2" charset="2"/>
              <a:buChar char="Ø"/>
            </a:pPr>
            <a:r>
              <a:rPr lang="fr-FR" dirty="0">
                <a:latin typeface="Arial" panose="020B0604020202020204" pitchFamily="34" charset="0"/>
                <a:cs typeface="Arial" panose="020B0604020202020204" pitchFamily="34" charset="0"/>
              </a:rPr>
              <a:t>Comprendre le sens explicite et les implicites des </a:t>
            </a:r>
            <a:r>
              <a:rPr lang="fr-FR" dirty="0" smtClean="0">
                <a:latin typeface="Arial" panose="020B0604020202020204" pitchFamily="34" charset="0"/>
                <a:cs typeface="Arial" panose="020B0604020202020204" pitchFamily="34" charset="0"/>
              </a:rPr>
              <a:t>textes.</a:t>
            </a:r>
          </a:p>
          <a:p>
            <a:pPr>
              <a:buFont typeface="Wingdings" panose="05000000000000000000" pitchFamily="2" charset="2"/>
              <a:buChar char="Ø"/>
            </a:pPr>
            <a:r>
              <a:rPr lang="fr-FR" dirty="0">
                <a:latin typeface="Arial" panose="020B0604020202020204" pitchFamily="34" charset="0"/>
                <a:cs typeface="Arial" panose="020B0604020202020204" pitchFamily="34" charset="0"/>
              </a:rPr>
              <a:t>Comprendre des textes </a:t>
            </a:r>
            <a:r>
              <a:rPr lang="fr-FR" dirty="0" smtClean="0">
                <a:latin typeface="Arial" panose="020B0604020202020204" pitchFamily="34" charset="0"/>
                <a:cs typeface="Arial" panose="020B0604020202020204" pitchFamily="34" charset="0"/>
              </a:rPr>
              <a:t>longs.</a:t>
            </a:r>
          </a:p>
          <a:p>
            <a:pPr marL="0" indent="0">
              <a:buNone/>
            </a:pPr>
            <a:r>
              <a:rPr lang="fr-FR" sz="1800" dirty="0" smtClean="0">
                <a:latin typeface="Arial" panose="020B0604020202020204" pitchFamily="34" charset="0"/>
                <a:cs typeface="Arial" panose="020B0604020202020204" pitchFamily="34" charset="0"/>
              </a:rPr>
              <a:t>Au </a:t>
            </a:r>
            <a:r>
              <a:rPr lang="fr-FR" sz="1800" dirty="0">
                <a:latin typeface="Arial" panose="020B0604020202020204" pitchFamily="34" charset="0"/>
                <a:cs typeface="Arial" panose="020B0604020202020204" pitchFamily="34" charset="0"/>
              </a:rPr>
              <a:t>cycle 2, du CP au CE2, de cinq à dix œuvres sont étudiées par année scolaire</a:t>
            </a:r>
            <a:r>
              <a:rPr lang="fr-FR" sz="1800"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fr-FR" dirty="0">
                <a:latin typeface="Arial" panose="020B0604020202020204" pitchFamily="34" charset="0"/>
                <a:cs typeface="Arial" panose="020B0604020202020204" pitchFamily="34" charset="0"/>
              </a:rPr>
              <a:t>Partager ses lectures : le plaisir de lire et de mieux </a:t>
            </a:r>
            <a:r>
              <a:rPr lang="fr-FR" dirty="0" smtClean="0">
                <a:latin typeface="Arial" panose="020B0604020202020204" pitchFamily="34" charset="0"/>
                <a:cs typeface="Arial" panose="020B0604020202020204" pitchFamily="34" charset="0"/>
              </a:rPr>
              <a:t>comprendre.</a:t>
            </a:r>
          </a:p>
          <a:p>
            <a:pPr>
              <a:buFont typeface="Wingdings" panose="05000000000000000000" pitchFamily="2" charset="2"/>
              <a:buChar char="Ø"/>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946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r>
              <a:rPr lang="fr-FR" dirty="0" smtClean="0">
                <a:latin typeface="Arial" panose="020B0604020202020204" pitchFamily="34" charset="0"/>
                <a:cs typeface="Arial" panose="020B0604020202020204" pitchFamily="34" charset="0"/>
              </a:rPr>
              <a:t>Des </a:t>
            </a:r>
            <a:r>
              <a:rPr lang="fr-FR" dirty="0">
                <a:latin typeface="Arial" panose="020B0604020202020204" pitchFamily="34" charset="0"/>
                <a:cs typeface="Arial" panose="020B0604020202020204" pitchFamily="34" charset="0"/>
              </a:rPr>
              <a:t>outils et des aides en ligne</a:t>
            </a:r>
          </a:p>
        </p:txBody>
      </p:sp>
      <p:sp>
        <p:nvSpPr>
          <p:cNvPr id="3" name="Espace réservé du texte 2"/>
          <p:cNvSpPr>
            <a:spLocks noGrp="1"/>
          </p:cNvSpPr>
          <p:nvPr>
            <p:ph type="body" idx="1"/>
          </p:nvPr>
        </p:nvSpPr>
        <p:spPr/>
        <p:txBody>
          <a:bodyPr rtlCol="0"/>
          <a:lstStyle/>
          <a:p>
            <a:pPr rtl="0"/>
            <a:r>
              <a:rPr lang="fr-FR" dirty="0" smtClean="0">
                <a:latin typeface="Arial" panose="020B0604020202020204" pitchFamily="34" charset="0"/>
                <a:cs typeface="Arial" panose="020B0604020202020204" pitchFamily="34" charset="0"/>
              </a:rPr>
              <a:t>Quelles aides?</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410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a:t>
            </a:r>
            <a:r>
              <a:rPr lang="fr-FR" dirty="0"/>
              <a:t>consulter</a:t>
            </a:r>
          </a:p>
        </p:txBody>
      </p:sp>
      <p:sp>
        <p:nvSpPr>
          <p:cNvPr id="3" name="Espace réservé du contenu 2"/>
          <p:cNvSpPr>
            <a:spLocks noGrp="1"/>
          </p:cNvSpPr>
          <p:nvPr>
            <p:ph idx="1"/>
          </p:nvPr>
        </p:nvSpPr>
        <p:spPr/>
        <p:txBody>
          <a:bodyPr/>
          <a:lstStyle/>
          <a:p>
            <a:r>
              <a:rPr lang="fr-FR" b="1" dirty="0"/>
              <a:t>ANAGRAPH</a:t>
            </a:r>
            <a:r>
              <a:rPr lang="fr-FR" dirty="0"/>
              <a:t>: 	</a:t>
            </a:r>
            <a:r>
              <a:rPr lang="fr-FR" dirty="0">
                <a:hlinkClick r:id="rId3"/>
              </a:rPr>
              <a:t>http://</a:t>
            </a:r>
            <a:r>
              <a:rPr lang="fr-FR" dirty="0" smtClean="0">
                <a:hlinkClick r:id="rId3"/>
              </a:rPr>
              <a:t>anagraph.ens-lyon.fr/app.php</a:t>
            </a:r>
            <a:endParaRPr lang="fr-FR" dirty="0" smtClean="0"/>
          </a:p>
          <a:p>
            <a:r>
              <a:rPr lang="fr-FR" b="1" dirty="0" smtClean="0"/>
              <a:t>EDUSCOL</a:t>
            </a:r>
            <a:r>
              <a:rPr lang="fr-FR" dirty="0"/>
              <a:t>: </a:t>
            </a:r>
            <a:r>
              <a:rPr lang="fr-FR" dirty="0">
                <a:hlinkClick r:id="rId4"/>
              </a:rPr>
              <a:t>http://</a:t>
            </a:r>
            <a:r>
              <a:rPr lang="fr-FR" dirty="0" smtClean="0">
                <a:hlinkClick r:id="rId4"/>
              </a:rPr>
              <a:t>eduscol.education.fr/cid117919/100-de-reussite-en-cp.html</a:t>
            </a:r>
            <a:endParaRPr lang="fr-FR" dirty="0" smtClean="0"/>
          </a:p>
          <a:p>
            <a:r>
              <a:rPr lang="fr-FR" b="1" dirty="0"/>
              <a:t>Repères annuels de progression </a:t>
            </a:r>
            <a:r>
              <a:rPr lang="fr-FR" dirty="0">
                <a:hlinkClick r:id="rId5"/>
              </a:rPr>
              <a:t>http://</a:t>
            </a:r>
            <a:r>
              <a:rPr lang="fr-FR" dirty="0" smtClean="0">
                <a:hlinkClick r:id="rId5"/>
              </a:rPr>
              <a:t>eduscol.education.fr/pid38211/consultation-reperes-attendus.html</a:t>
            </a:r>
            <a:endParaRPr lang="fr-FR" dirty="0" smtClean="0"/>
          </a:p>
          <a:p>
            <a:r>
              <a:rPr lang="fr-FR" b="1" dirty="0"/>
              <a:t>Arthur </a:t>
            </a:r>
          </a:p>
          <a:p>
            <a:endParaRPr lang="fr-FR" dirty="0"/>
          </a:p>
        </p:txBody>
      </p:sp>
      <p:pic>
        <p:nvPicPr>
          <p:cNvPr id="4" name="Image 3"/>
          <p:cNvPicPr>
            <a:picLocks noChangeAspect="1"/>
          </p:cNvPicPr>
          <p:nvPr/>
        </p:nvPicPr>
        <p:blipFill rotWithShape="1">
          <a:blip r:embed="rId6"/>
          <a:srcRect l="18454" t="42125" r="67156" b="23423"/>
          <a:stretch/>
        </p:blipFill>
        <p:spPr>
          <a:xfrm>
            <a:off x="7674262" y="4185580"/>
            <a:ext cx="1872209" cy="2520280"/>
          </a:xfrm>
          <a:prstGeom prst="rect">
            <a:avLst/>
          </a:prstGeom>
        </p:spPr>
      </p:pic>
      <p:pic>
        <p:nvPicPr>
          <p:cNvPr id="5" name="Image 4"/>
          <p:cNvPicPr>
            <a:picLocks noChangeAspect="1"/>
          </p:cNvPicPr>
          <p:nvPr/>
        </p:nvPicPr>
        <p:blipFill rotWithShape="1">
          <a:blip r:embed="rId7"/>
          <a:srcRect l="19371" t="54141" r="67347" b="12404"/>
          <a:stretch/>
        </p:blipFill>
        <p:spPr>
          <a:xfrm>
            <a:off x="9838828" y="4222080"/>
            <a:ext cx="1728192" cy="2447280"/>
          </a:xfrm>
          <a:prstGeom prst="rect">
            <a:avLst/>
          </a:prstGeom>
        </p:spPr>
      </p:pic>
      <p:pic>
        <p:nvPicPr>
          <p:cNvPr id="6" name="Image 5"/>
          <p:cNvPicPr>
            <a:picLocks noChangeAspect="1"/>
          </p:cNvPicPr>
          <p:nvPr/>
        </p:nvPicPr>
        <p:blipFill rotWithShape="1">
          <a:blip r:embed="rId8"/>
          <a:srcRect l="22882" t="23422" r="57748" b="31297"/>
          <a:stretch/>
        </p:blipFill>
        <p:spPr>
          <a:xfrm>
            <a:off x="2926060" y="4492661"/>
            <a:ext cx="1656184" cy="2176699"/>
          </a:xfrm>
          <a:prstGeom prst="rect">
            <a:avLst/>
          </a:prstGeom>
        </p:spPr>
      </p:pic>
    </p:spTree>
    <p:extLst>
      <p:ext uri="{BB962C8B-B14F-4D97-AF65-F5344CB8AC3E}">
        <p14:creationId xmlns:p14="http://schemas.microsoft.com/office/powerpoint/2010/main" val="1753776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692" r="13289"/>
          <a:stretch/>
        </p:blipFill>
        <p:spPr>
          <a:xfrm>
            <a:off x="405780" y="620687"/>
            <a:ext cx="5976664" cy="5672735"/>
          </a:xfrm>
        </p:spPr>
      </p:pic>
      <p:pic>
        <p:nvPicPr>
          <p:cNvPr id="15" name="Image 14"/>
          <p:cNvPicPr>
            <a:picLocks noChangeAspect="1"/>
          </p:cNvPicPr>
          <p:nvPr/>
        </p:nvPicPr>
        <p:blipFill rotWithShape="1">
          <a:blip r:embed="rId3" cstate="print">
            <a:extLst>
              <a:ext uri="{28A0092B-C50C-407E-A947-70E740481C1C}">
                <a14:useLocalDpi xmlns:a14="http://schemas.microsoft.com/office/drawing/2010/main" val="0"/>
              </a:ext>
            </a:extLst>
          </a:blip>
          <a:srcRect l="11413" r="17713"/>
          <a:stretch/>
        </p:blipFill>
        <p:spPr>
          <a:xfrm>
            <a:off x="6598468" y="620688"/>
            <a:ext cx="5349805" cy="5661248"/>
          </a:xfrm>
          <a:prstGeom prst="rect">
            <a:avLst/>
          </a:prstGeom>
        </p:spPr>
      </p:pic>
    </p:spTree>
    <p:extLst>
      <p:ext uri="{BB962C8B-B14F-4D97-AF65-F5344CB8AC3E}">
        <p14:creationId xmlns:p14="http://schemas.microsoft.com/office/powerpoint/2010/main" val="121980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anose="020B0604020202020204" pitchFamily="34" charset="0"/>
                <a:cs typeface="Arial" panose="020B0604020202020204" pitchFamily="34" charset="0"/>
              </a:rPr>
              <a:t>UN OUTIL</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lstStyle/>
          <a:p>
            <a:endParaRPr lang="fr-FR" dirty="0"/>
          </a:p>
          <a:p>
            <a:r>
              <a:rPr lang="fr-FR" dirty="0">
                <a:latin typeface="Arial" panose="020B0604020202020204" pitchFamily="34" charset="0"/>
                <a:cs typeface="Arial" panose="020B0604020202020204" pitchFamily="34" charset="0"/>
              </a:rPr>
              <a:t>Un outil, fondé sur l’état de </a:t>
            </a:r>
            <a:endParaRPr lang="fr-FR" dirty="0" smtClean="0">
              <a:latin typeface="Arial" panose="020B0604020202020204" pitchFamily="34" charset="0"/>
              <a:cs typeface="Arial" panose="020B0604020202020204" pitchFamily="34" charset="0"/>
            </a:endParaRPr>
          </a:p>
          <a:p>
            <a:pPr marL="0" indent="0">
              <a:buNone/>
            </a:pPr>
            <a:r>
              <a:rPr lang="fr-FR" dirty="0" smtClean="0">
                <a:latin typeface="Arial" panose="020B0604020202020204" pitchFamily="34" charset="0"/>
                <a:cs typeface="Arial" panose="020B0604020202020204" pitchFamily="34" charset="0"/>
              </a:rPr>
              <a:t>la </a:t>
            </a:r>
            <a:r>
              <a:rPr lang="fr-FR" dirty="0">
                <a:latin typeface="Arial" panose="020B0604020202020204" pitchFamily="34" charset="0"/>
                <a:cs typeface="Arial" panose="020B0604020202020204" pitchFamily="34" charset="0"/>
              </a:rPr>
              <a:t>recherche, pour enseigner la </a:t>
            </a:r>
            <a:r>
              <a:rPr lang="fr-FR" dirty="0" smtClean="0">
                <a:latin typeface="Arial" panose="020B0604020202020204" pitchFamily="34" charset="0"/>
                <a:cs typeface="Arial" panose="020B0604020202020204" pitchFamily="34" charset="0"/>
              </a:rPr>
              <a:t>lecture</a:t>
            </a:r>
          </a:p>
          <a:p>
            <a:pPr marL="0" indent="0">
              <a:buNone/>
            </a:pP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et l’écriture au </a:t>
            </a:r>
            <a:r>
              <a:rPr lang="fr-FR" dirty="0" smtClean="0">
                <a:latin typeface="Arial" panose="020B0604020202020204" pitchFamily="34" charset="0"/>
                <a:cs typeface="Arial" panose="020B0604020202020204" pitchFamily="34" charset="0"/>
              </a:rPr>
              <a:t>CP </a:t>
            </a:r>
            <a:r>
              <a:rPr lang="fr-FR" sz="1800" i="1" dirty="0" smtClean="0">
                <a:latin typeface="Arial" panose="020B0604020202020204" pitchFamily="34" charset="0"/>
                <a:cs typeface="Arial" panose="020B0604020202020204" pitchFamily="34" charset="0"/>
              </a:rPr>
              <a:t>(mai 18)</a:t>
            </a:r>
            <a:endParaRPr lang="fr-FR" sz="1800" i="1" dirty="0">
              <a:latin typeface="Arial" panose="020B0604020202020204" pitchFamily="34" charset="0"/>
              <a:cs typeface="Arial" panose="020B0604020202020204" pitchFamily="34" charset="0"/>
            </a:endParaRPr>
          </a:p>
          <a:p>
            <a:endParaRPr lang="fr-FR" dirty="0"/>
          </a:p>
        </p:txBody>
      </p:sp>
      <p:pic>
        <p:nvPicPr>
          <p:cNvPr id="5" name="Image 4"/>
          <p:cNvPicPr>
            <a:picLocks noChangeAspect="1"/>
          </p:cNvPicPr>
          <p:nvPr/>
        </p:nvPicPr>
        <p:blipFill>
          <a:blip r:embed="rId2"/>
          <a:stretch>
            <a:fillRect/>
          </a:stretch>
        </p:blipFill>
        <p:spPr>
          <a:xfrm>
            <a:off x="7390556" y="856706"/>
            <a:ext cx="3562350" cy="5029200"/>
          </a:xfrm>
          <a:prstGeom prst="rect">
            <a:avLst/>
          </a:prstGeom>
        </p:spPr>
      </p:pic>
    </p:spTree>
    <p:extLst>
      <p:ext uri="{BB962C8B-B14F-4D97-AF65-F5344CB8AC3E}">
        <p14:creationId xmlns:p14="http://schemas.microsoft.com/office/powerpoint/2010/main" val="341411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796" y="304800"/>
            <a:ext cx="10157354" cy="1397000"/>
          </a:xfrm>
        </p:spPr>
        <p:txBody>
          <a:bodyPr/>
          <a:lstStyle/>
          <a:p>
            <a:r>
              <a:rPr lang="fr-FR" dirty="0" smtClean="0">
                <a:latin typeface="Arial" panose="020B0604020202020204" pitchFamily="34" charset="0"/>
                <a:cs typeface="Arial" panose="020B0604020202020204" pitchFamily="34" charset="0"/>
              </a:rPr>
              <a:t>Un </a:t>
            </a:r>
            <a:r>
              <a:rPr lang="fr-FR" dirty="0">
                <a:latin typeface="Arial" panose="020B0604020202020204" pitchFamily="34" charset="0"/>
                <a:cs typeface="Arial" panose="020B0604020202020204" pitchFamily="34" charset="0"/>
              </a:rPr>
              <a:t>outil pour apporter des réponses aux questions </a:t>
            </a:r>
          </a:p>
        </p:txBody>
      </p:sp>
      <p:sp>
        <p:nvSpPr>
          <p:cNvPr id="3" name="Espace réservé du contenu 2"/>
          <p:cNvSpPr>
            <a:spLocks noGrp="1"/>
          </p:cNvSpPr>
          <p:nvPr>
            <p:ph idx="1"/>
          </p:nvPr>
        </p:nvSpPr>
        <p:spPr>
          <a:xfrm>
            <a:off x="549796" y="1757680"/>
            <a:ext cx="7604146" cy="4911680"/>
          </a:xfrm>
        </p:spPr>
        <p:txBody>
          <a:bodyPr>
            <a:normAutofit fontScale="85000" lnSpcReduction="10000"/>
          </a:bodyPr>
          <a:lstStyle/>
          <a:p>
            <a:r>
              <a:rPr lang="fr-FR" dirty="0" smtClean="0">
                <a:latin typeface="Arial" panose="020B0604020202020204" pitchFamily="34" charset="0"/>
                <a:cs typeface="Arial" panose="020B0604020202020204" pitchFamily="34" charset="0"/>
              </a:rPr>
              <a:t>Que signifie « savoir lire » </a:t>
            </a:r>
            <a:r>
              <a:rPr lang="fr-FR" dirty="0">
                <a:latin typeface="Arial" panose="020B0604020202020204" pitchFamily="34" charset="0"/>
                <a:cs typeface="Arial" panose="020B0604020202020204" pitchFamily="34" charset="0"/>
              </a:rPr>
              <a:t>? Que signifie </a:t>
            </a:r>
            <a:r>
              <a:rPr lang="fr-FR" dirty="0" smtClean="0">
                <a:latin typeface="Arial" panose="020B0604020202020204" pitchFamily="34" charset="0"/>
                <a:cs typeface="Arial" panose="020B0604020202020204" pitchFamily="34" charset="0"/>
              </a:rPr>
              <a:t>« savoir écrire »?</a:t>
            </a:r>
            <a:endParaRPr lang="fr-FR"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Comment </a:t>
            </a:r>
            <a:r>
              <a:rPr lang="fr-FR" dirty="0">
                <a:latin typeface="Arial" panose="020B0604020202020204" pitchFamily="34" charset="0"/>
                <a:cs typeface="Arial" panose="020B0604020202020204" pitchFamily="34" charset="0"/>
              </a:rPr>
              <a:t>devient-on lecteur et scripteur?</a:t>
            </a:r>
          </a:p>
          <a:p>
            <a:r>
              <a:rPr lang="fr-FR" dirty="0" smtClean="0">
                <a:latin typeface="Arial" panose="020B0604020202020204" pitchFamily="34" charset="0"/>
                <a:cs typeface="Arial" panose="020B0604020202020204" pitchFamily="34" charset="0"/>
              </a:rPr>
              <a:t>Quelles </a:t>
            </a:r>
            <a:r>
              <a:rPr lang="fr-FR" dirty="0">
                <a:latin typeface="Arial" panose="020B0604020202020204" pitchFamily="34" charset="0"/>
                <a:cs typeface="Arial" panose="020B0604020202020204" pitchFamily="34" charset="0"/>
              </a:rPr>
              <a:t>stratégies retenir pour apprendre à lire et à écrire?</a:t>
            </a:r>
          </a:p>
          <a:p>
            <a:r>
              <a:rPr lang="fr-FR" dirty="0" smtClean="0">
                <a:latin typeface="Arial" panose="020B0604020202020204" pitchFamily="34" charset="0"/>
                <a:cs typeface="Arial" panose="020B0604020202020204" pitchFamily="34" charset="0"/>
              </a:rPr>
              <a:t>Quels </a:t>
            </a:r>
            <a:r>
              <a:rPr lang="fr-FR" dirty="0">
                <a:latin typeface="Arial" panose="020B0604020202020204" pitchFamily="34" charset="0"/>
                <a:cs typeface="Arial" panose="020B0604020202020204" pitchFamily="34" charset="0"/>
              </a:rPr>
              <a:t>enseignements conduire en parallèle pour soutenir ces </a:t>
            </a:r>
            <a:r>
              <a:rPr lang="fr-FR" dirty="0" smtClean="0">
                <a:latin typeface="Arial" panose="020B0604020202020204" pitchFamily="34" charset="0"/>
                <a:cs typeface="Arial" panose="020B0604020202020204" pitchFamily="34" charset="0"/>
              </a:rPr>
              <a:t>apprentissages </a:t>
            </a:r>
            <a:r>
              <a:rPr lang="fr-FR" dirty="0">
                <a:latin typeface="Arial" panose="020B0604020202020204" pitchFamily="34" charset="0"/>
                <a:cs typeface="Arial" panose="020B0604020202020204" pitchFamily="34" charset="0"/>
              </a:rPr>
              <a:t>et permettre leur développement?</a:t>
            </a:r>
          </a:p>
          <a:p>
            <a:r>
              <a:rPr lang="fr-FR" dirty="0" smtClean="0">
                <a:latin typeface="Arial" panose="020B0604020202020204" pitchFamily="34" charset="0"/>
                <a:cs typeface="Arial" panose="020B0604020202020204" pitchFamily="34" charset="0"/>
              </a:rPr>
              <a:t>Étude </a:t>
            </a:r>
            <a:r>
              <a:rPr lang="fr-FR" dirty="0">
                <a:latin typeface="Arial" panose="020B0604020202020204" pitchFamily="34" charset="0"/>
                <a:cs typeface="Arial" panose="020B0604020202020204" pitchFamily="34" charset="0"/>
              </a:rPr>
              <a:t>de la langue </a:t>
            </a:r>
          </a:p>
          <a:p>
            <a:r>
              <a:rPr lang="fr-FR" dirty="0" smtClean="0">
                <a:latin typeface="Arial" panose="020B0604020202020204" pitchFamily="34" charset="0"/>
                <a:cs typeface="Arial" panose="020B0604020202020204" pitchFamily="34" charset="0"/>
              </a:rPr>
              <a:t>Compréhension</a:t>
            </a:r>
            <a:endParaRPr lang="fr-FR"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Comment </a:t>
            </a:r>
            <a:r>
              <a:rPr lang="fr-FR" dirty="0">
                <a:latin typeface="Arial" panose="020B0604020202020204" pitchFamily="34" charset="0"/>
                <a:cs typeface="Arial" panose="020B0604020202020204" pitchFamily="34" charset="0"/>
              </a:rPr>
              <a:t>analyser et choisir un manuel de lecture pour le CP?</a:t>
            </a:r>
          </a:p>
          <a:p>
            <a:r>
              <a:rPr lang="fr-FR" dirty="0" smtClean="0">
                <a:latin typeface="Arial" panose="020B0604020202020204" pitchFamily="34" charset="0"/>
                <a:cs typeface="Arial" panose="020B0604020202020204" pitchFamily="34" charset="0"/>
              </a:rPr>
              <a:t>Comment </a:t>
            </a:r>
            <a:r>
              <a:rPr lang="fr-FR" dirty="0">
                <a:latin typeface="Arial" panose="020B0604020202020204" pitchFamily="34" charset="0"/>
                <a:cs typeface="Arial" panose="020B0604020202020204" pitchFamily="34" charset="0"/>
              </a:rPr>
              <a:t>repérer les difficultés en lecture et y répondre</a:t>
            </a:r>
            <a:r>
              <a:rPr lang="fr-FR" dirty="0" smtClean="0">
                <a:latin typeface="Arial" panose="020B060402020202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a:stretch>
            <a:fillRect/>
          </a:stretch>
        </p:blipFill>
        <p:spPr>
          <a:xfrm>
            <a:off x="8153942" y="1268760"/>
            <a:ext cx="3562350" cy="5029200"/>
          </a:xfrm>
          <a:prstGeom prst="rect">
            <a:avLst/>
          </a:prstGeom>
        </p:spPr>
      </p:pic>
    </p:spTree>
    <p:extLst>
      <p:ext uri="{BB962C8B-B14F-4D97-AF65-F5344CB8AC3E}">
        <p14:creationId xmlns:p14="http://schemas.microsoft.com/office/powerpoint/2010/main" val="1899792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smtClean="0">
                <a:latin typeface="Arial" panose="020B0604020202020204" pitchFamily="34" charset="0"/>
                <a:cs typeface="Arial" panose="020B0604020202020204" pitchFamily="34" charset="0"/>
              </a:rPr>
              <a:t>Savoir lire ?</a:t>
            </a:r>
            <a:endParaRPr lang="fr-FR"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p:txBody>
          <a:bodyPr rtlCol="0"/>
          <a:lstStyle/>
          <a:p>
            <a:pPr rtl="0"/>
            <a:r>
              <a:rPr lang="fr-FR" dirty="0" smtClean="0">
                <a:latin typeface="Arial" panose="020B0604020202020204" pitchFamily="34" charset="0"/>
                <a:cs typeface="Arial" panose="020B0604020202020204" pitchFamily="34" charset="0"/>
              </a:rPr>
              <a:t>Lecture</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Livres 16: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2_TF02787940_TF02787940.potx" id="{F1CFDDCE-5F12-468A-A560-9C25D09E4DE9}" vid="{64708D2F-0B50-4C7B-BBA8-11F9A1AC41D2}"/>
    </a:ext>
  </a:extLst>
</a:theme>
</file>

<file path=ppt/theme/theme2.xml><?xml version="1.0" encoding="utf-8"?>
<a:theme xmlns:a="http://schemas.openxmlformats.org/drawingml/2006/main" name="Thèm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hèm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purl.org/dc/dcmitype/"/>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2006/metadata/properties"/>
    <ds:schemaRef ds:uri="4873beb7-5857-4685-be1f-d57550cc96cc"/>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Présentation rayonnages de bibliothèque bleue (grand écran)</Template>
  <TotalTime>0</TotalTime>
  <Words>2730</Words>
  <Application>Microsoft Office PowerPoint</Application>
  <PresentationFormat>Personnalisé</PresentationFormat>
  <Paragraphs>382</Paragraphs>
  <Slides>62</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62</vt:i4>
      </vt:variant>
    </vt:vector>
  </HeadingPairs>
  <TitlesOfParts>
    <vt:vector size="69" baseType="lpstr">
      <vt:lpstr>Arial</vt:lpstr>
      <vt:lpstr>Century Gothic</vt:lpstr>
      <vt:lpstr>Chivo</vt:lpstr>
      <vt:lpstr>Chivo Bold</vt:lpstr>
      <vt:lpstr>Trebuchet MS</vt:lpstr>
      <vt:lpstr>Wingdings</vt:lpstr>
      <vt:lpstr>Livres 16:9</vt:lpstr>
      <vt:lpstr>Lire, écrire, comprendre : vers une culture commune au cycle 2</vt:lpstr>
      <vt:lpstr>Un plan national en faveur de l’apprentissage de la lecture</vt:lpstr>
      <vt:lpstr>Ajustement des programmes</vt:lpstr>
      <vt:lpstr>Des programmes en lien avec le guide</vt:lpstr>
      <vt:lpstr>Renforcement du rôle de la lecture à haute voix dans la compréhension</vt:lpstr>
      <vt:lpstr>Lecture : construire le parcours d'un lecteur autonome</vt:lpstr>
      <vt:lpstr>UN OUTIL</vt:lpstr>
      <vt:lpstr>Un outil pour apporter des réponses aux questions </vt:lpstr>
      <vt:lpstr>Savoir lire ?</vt:lpstr>
      <vt:lpstr>Echanges de pratiques</vt:lpstr>
      <vt:lpstr>Savoir lire ? C’est d’abord décoder.</vt:lpstr>
      <vt:lpstr>Méthodologie</vt:lpstr>
      <vt:lpstr>ANAGRAPH</vt:lpstr>
      <vt:lpstr>ANAGRAPH: entrée des graphèmes par semaine</vt:lpstr>
      <vt:lpstr>ANAGRAPH: entrée du texte initial par un copier/coller</vt:lpstr>
      <vt:lpstr>Entrée des mots outils (par semaine)</vt:lpstr>
      <vt:lpstr>ANAGRAPH</vt:lpstr>
      <vt:lpstr>Indiquer aux élèves les lettres muettes.</vt:lpstr>
      <vt:lpstr>Méthodologie</vt:lpstr>
      <vt:lpstr>Des points de vigilance</vt:lpstr>
      <vt:lpstr>Présentation PowerPoint</vt:lpstr>
      <vt:lpstr>Progressivité</vt:lpstr>
      <vt:lpstr>Entraînement à la lecture à haute voix</vt:lpstr>
      <vt:lpstr>Automatiser l’identification des mots le plus vite possible</vt:lpstr>
      <vt:lpstr>Présentation PowerPoint</vt:lpstr>
      <vt:lpstr>ACTIVITES POUR AUTOMATISER LE DECODAGE</vt:lpstr>
      <vt:lpstr>LA FLUENCE : repères de progression au cycle 2</vt:lpstr>
      <vt:lpstr>Quels supports de lecture?</vt:lpstr>
      <vt:lpstr>  Etape 1 : Compréhension du texte  (collectif) </vt:lpstr>
      <vt:lpstr>Etape 2 : Anticiper les mots difficiles à lire  (collectif) </vt:lpstr>
      <vt:lpstr>Etape 3 : Faire progresser les élèves  (groupe)</vt:lpstr>
      <vt:lpstr>Etape 4 : Mesurer les progrès : (groupe) </vt:lpstr>
      <vt:lpstr>LES OUTILS DE L’ELEVE</vt:lpstr>
      <vt:lpstr>La compréhension</vt:lpstr>
      <vt:lpstr>LA COMPREHENSION à partir de textes lus par l’enseignant    dans le guide p 93:    Une approche pédagogique explicite ou directe en six étapes.</vt:lpstr>
      <vt:lpstr>Présentation PowerPoint</vt:lpstr>
      <vt:lpstr>Présentation PowerPoint</vt:lpstr>
      <vt:lpstr>Travail de groupe  Comment amener les élèves à se faire une représentation mentale de l’histoire entendue?  A partir de l’album, « Les musiciens de Brême », quelle situation d’apprentissage proposer aux élèves pour faciliter leur compréhension du texte entendu?   </vt:lpstr>
      <vt:lpstr>Aider les élèves à comprendre le récit narratif</vt:lpstr>
      <vt:lpstr>Présentation PowerPoint</vt:lpstr>
      <vt:lpstr>AQT : Atelier Questionnement de Texte  ACT: Atelier de Compréhension de Texte    deux démarches complémentaires</vt:lpstr>
      <vt:lpstr>AQT: Atelier de Questionnement de Texte</vt:lpstr>
      <vt:lpstr>AQT: atelier de questionnement de texte</vt:lpstr>
      <vt:lpstr>AQT: Atelier de Questionnement de Texte</vt:lpstr>
      <vt:lpstr>ACT: atelier de compréhension de texte</vt:lpstr>
      <vt:lpstr>ACT: Atelier de Compréhension de Texte</vt:lpstr>
      <vt:lpstr>Savoir écrire, c’est quoi?</vt:lpstr>
      <vt:lpstr>Echanges de pratiques</vt:lpstr>
      <vt:lpstr>Le rôle de l’écriture</vt:lpstr>
      <vt:lpstr>Présentation PowerPoint</vt:lpstr>
      <vt:lpstr>Le rôle de l’écriture</vt:lpstr>
      <vt:lpstr>L’encodage </vt:lpstr>
      <vt:lpstr>Dans l’apprentissage de l’orthographe</vt:lpstr>
      <vt:lpstr>FIXATION ORTHOGRAPHIQUE </vt:lpstr>
      <vt:lpstr>FIXATION ORTHOGRAPHIQUE </vt:lpstr>
      <vt:lpstr>Dans l’apprentissage de l’orthographe</vt:lpstr>
      <vt:lpstr>La production d’écrits</vt:lpstr>
      <vt:lpstr>Analyse des manuels</vt:lpstr>
      <vt:lpstr>Que doit-il contenir ?</vt:lpstr>
      <vt:lpstr>Des outils et des aides en ligne</vt:lpstr>
      <vt:lpstr>A consulter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2018-06-09T13:27:55Z</dcterms:created>
  <dcterms:modified xsi:type="dcterms:W3CDTF">2019-03-02T12:39:30Z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