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64" r:id="rId5"/>
    <p:sldId id="363" r:id="rId6"/>
    <p:sldId id="276" r:id="rId7"/>
    <p:sldId id="336" r:id="rId8"/>
    <p:sldId id="337" r:id="rId9"/>
    <p:sldId id="338" r:id="rId10"/>
    <p:sldId id="306" r:id="rId11"/>
    <p:sldId id="315" r:id="rId12"/>
    <p:sldId id="283" r:id="rId13"/>
    <p:sldId id="266" r:id="rId14"/>
    <p:sldId id="286" r:id="rId15"/>
    <p:sldId id="318" r:id="rId16"/>
    <p:sldId id="317" r:id="rId17"/>
    <p:sldId id="320" r:id="rId18"/>
    <p:sldId id="324" r:id="rId19"/>
    <p:sldId id="325" r:id="rId20"/>
    <p:sldId id="292" r:id="rId21"/>
    <p:sldId id="334" r:id="rId22"/>
    <p:sldId id="333" r:id="rId23"/>
    <p:sldId id="332" r:id="rId24"/>
    <p:sldId id="345" r:id="rId25"/>
    <p:sldId id="331" r:id="rId26"/>
    <p:sldId id="341" r:id="rId27"/>
    <p:sldId id="380" r:id="rId28"/>
    <p:sldId id="342" r:id="rId29"/>
    <p:sldId id="343" r:id="rId30"/>
    <p:sldId id="291" r:id="rId31"/>
    <p:sldId id="383" r:id="rId32"/>
    <p:sldId id="369" r:id="rId33"/>
    <p:sldId id="346" r:id="rId34"/>
    <p:sldId id="384" r:id="rId35"/>
    <p:sldId id="296" r:id="rId36"/>
    <p:sldId id="381" r:id="rId37"/>
    <p:sldId id="382" r:id="rId38"/>
    <p:sldId id="347" r:id="rId39"/>
    <p:sldId id="385" r:id="rId40"/>
    <p:sldId id="348" r:id="rId41"/>
    <p:sldId id="374" r:id="rId42"/>
    <p:sldId id="386" r:id="rId43"/>
    <p:sldId id="388" r:id="rId44"/>
    <p:sldId id="387" r:id="rId45"/>
    <p:sldId id="389" r:id="rId46"/>
  </p:sldIdLst>
  <p:sldSz cx="12188825" cy="6858000"/>
  <p:notesSz cx="6819900" cy="99314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3" autoAdjust="0"/>
  </p:normalViewPr>
  <p:slideViewPr>
    <p:cSldViewPr showGuides="1">
      <p:cViewPr varScale="1">
        <p:scale>
          <a:sx n="68" d="100"/>
          <a:sy n="68" d="100"/>
        </p:scale>
        <p:origin x="82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pPr algn="r" rtl="0"/>
              <a:t>05/03/2019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6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128 pages  pour trouver des réponses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6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32B5D-6CFB-4FAA-BD69-6EABA7FB6C3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81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1)</a:t>
            </a:r>
            <a:r>
              <a:rPr lang="fr-FR" baseline="0" dirty="0" smtClean="0"/>
              <a:t> Rappel de notions vues précédemment    2) Présenter l’univers du texte    3) Poser des questions ciblées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59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91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85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23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05/03/2019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L'apprentissage%20de%20la%20lecture%20d&#233;cod&#233;%20par%20Stanislas%20Dehaene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u-canope.fr/bsd/sequence.aspx?bloc=844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u-canope.fr/bsd/sequence.aspx?bloc=72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-RA16_C2_FRA_3_situation_ecriture_635232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44-petits-ateliers-d-ecriture.pdf" TargetMode="External"/><Relationship Id="rId4" Type="http://schemas.openxmlformats.org/officeDocument/2006/relationships/hyperlink" Target="10_sequences_en_production_d_ecrits_cycle_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H4_construire-un-lexique-&#233;tendu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7988" y="2708920"/>
            <a:ext cx="9402969" cy="2160240"/>
          </a:xfrm>
        </p:spPr>
        <p:txBody>
          <a:bodyPr rtlCol="0">
            <a:normAutofit fontScale="90000"/>
          </a:bodyPr>
          <a:lstStyle/>
          <a:p>
            <a:r>
              <a:rPr lang="fr-FR" b="1" dirty="0"/>
              <a:t>Lire, écrire, comprendre : vers une culture commune au cycle </a:t>
            </a:r>
            <a:r>
              <a:rPr lang="fr-FR" b="1" dirty="0" smtClean="0"/>
              <a:t>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5373216"/>
            <a:ext cx="7008574" cy="943000"/>
          </a:xfrm>
        </p:spPr>
        <p:txBody>
          <a:bodyPr rtlCol="0">
            <a:normAutofit/>
          </a:bodyPr>
          <a:lstStyle/>
          <a:p>
            <a:pPr rtl="0"/>
            <a:endParaRPr lang="fr-FR" dirty="0" smtClean="0"/>
          </a:p>
          <a:p>
            <a:pPr rtl="0"/>
            <a:r>
              <a:rPr lang="fr-FR" b="1" dirty="0" smtClean="0"/>
              <a:t>6 mars 2019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681" y="5373216"/>
            <a:ext cx="1066812" cy="10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lire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50074"/>
            <a:ext cx="10157354" cy="139700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lire, savoir écrire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Lire </a:t>
            </a:r>
            <a:r>
              <a:rPr lang="fr-F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n’est pas une activité naturelle pour l’enfant. L’écriture est une invention trop récente dans l’histoire de l’humanité pour avoir pu influencer l’évolution de notre </a:t>
            </a:r>
            <a:r>
              <a:rPr lang="fr-F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cerveau. » </a:t>
            </a:r>
          </a:p>
          <a:p>
            <a:endParaRPr lang="fr-FR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Stanislas 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Dehaene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lire, savoir écrire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57788" t="26085" r="13426" b="31781"/>
          <a:stretch/>
        </p:blipFill>
        <p:spPr>
          <a:xfrm>
            <a:off x="2494012" y="908720"/>
            <a:ext cx="6711904" cy="3801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563" y="4941168"/>
            <a:ext cx="10416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i="1" dirty="0" smtClean="0">
                <a:latin typeface="Chivo Light"/>
              </a:rPr>
              <a:t>« L’étape charnière </a:t>
            </a:r>
            <a:r>
              <a:rPr lang="fr-FR" i="1" dirty="0">
                <a:latin typeface="Chivo Light"/>
              </a:rPr>
              <a:t>de la lecture, c’est le 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vo Light"/>
              </a:rPr>
              <a:t>décodage des graphèmes en phonèmes</a:t>
            </a:r>
            <a:r>
              <a:rPr lang="fr-FR" i="1" dirty="0">
                <a:latin typeface="Chivo Light"/>
              </a:rPr>
              <a:t>, c’est le passage d’une </a:t>
            </a: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vo Light"/>
              </a:rPr>
              <a:t>unité visuelle à une unité auditive</a:t>
            </a:r>
            <a:r>
              <a:rPr lang="fr-FR" i="1" dirty="0">
                <a:latin typeface="Chivo Light"/>
              </a:rPr>
              <a:t>. C’est donc sur cette opération que doivent se focaliser tous les efforts. » </a:t>
            </a:r>
            <a:r>
              <a:rPr lang="fr-FR" i="1" dirty="0" smtClean="0">
                <a:latin typeface="Chivo Light"/>
              </a:rPr>
              <a:t> </a:t>
            </a:r>
          </a:p>
          <a:p>
            <a:pPr algn="just"/>
            <a:r>
              <a:rPr lang="fr-FR" i="1" dirty="0" smtClean="0">
                <a:latin typeface="Chivo Light"/>
              </a:rPr>
              <a:t>S Dehaene (guide p 20) 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entrée </a:t>
            </a:r>
            <a:r>
              <a:rPr lang="fr-FR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graphémique</a:t>
            </a:r>
            <a:r>
              <a:rPr lang="fr-F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privilégiée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1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477" y="386179"/>
            <a:ext cx="10157354" cy="92452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lire ? C’est d’abord décoder.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3892" y="1613765"/>
            <a:ext cx="10305695" cy="2808312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Savoir lire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activité complexe pour l’enfant qui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repose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sur deux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processus : </a:t>
            </a:r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L’identification de mots écrits (spécifique à la lecture),</a:t>
            </a:r>
          </a:p>
          <a:p>
            <a:pPr lvl="1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compréhension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(guide p 7)</a:t>
            </a:r>
          </a:p>
          <a:p>
            <a:pPr marL="426645" lvl="1" indent="0">
              <a:buNone/>
            </a:pP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6645" lvl="1" indent="0">
              <a:buNone/>
            </a:pP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3000" b="1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91478" y="4725144"/>
            <a:ext cx="10157354" cy="92452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lire ? C’est aussi comprendre !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8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10157354" cy="72008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8863" y="1340768"/>
            <a:ext cx="10157354" cy="5328592"/>
          </a:xfrm>
        </p:spPr>
        <p:txBody>
          <a:bodyPr>
            <a:normAutofit/>
          </a:bodyPr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r>
              <a:rPr lang="fr-F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principes directeurs pour enseigner l’apprentissage de la lecture</a:t>
            </a:r>
          </a:p>
          <a:p>
            <a:pPr marL="469900" indent="-457200">
              <a:lnSpc>
                <a:spcPct val="100000"/>
              </a:lnSpc>
              <a:spcBef>
                <a:spcPts val="40"/>
              </a:spcBef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fr-FR" sz="2800" spc="-15" dirty="0">
                <a:latin typeface="Arial" panose="020B0604020202020204" pitchFamily="34" charset="0"/>
                <a:cs typeface="Arial" panose="020B0604020202020204" pitchFamily="34" charset="0"/>
              </a:rPr>
              <a:t>Identifier </a:t>
            </a:r>
            <a:r>
              <a:rPr lang="fr-FR" sz="2800" spc="-50" dirty="0">
                <a:latin typeface="Arial" panose="020B0604020202020204" pitchFamily="34" charset="0"/>
                <a:cs typeface="Arial" panose="020B0604020202020204" pitchFamily="34" charset="0"/>
              </a:rPr>
              <a:t>les graphèmes, </a:t>
            </a:r>
            <a:r>
              <a:rPr lang="fr-FR" sz="2800" spc="-20" dirty="0">
                <a:latin typeface="Arial" panose="020B0604020202020204" pitchFamily="34" charset="0"/>
                <a:cs typeface="Arial" panose="020B0604020202020204" pitchFamily="34" charset="0"/>
              </a:rPr>
              <a:t>leur </a:t>
            </a:r>
            <a:r>
              <a:rPr lang="fr-FR" sz="2800" spc="-25" dirty="0">
                <a:latin typeface="Arial" panose="020B0604020202020204" pitchFamily="34" charset="0"/>
                <a:cs typeface="Arial" panose="020B0604020202020204" pitchFamily="34" charset="0"/>
              </a:rPr>
              <a:t>prononciation </a:t>
            </a:r>
            <a:r>
              <a:rPr lang="fr-FR" sz="2800" spc="-5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800" spc="-15" dirty="0">
                <a:latin typeface="Arial" panose="020B0604020202020204" pitchFamily="34" charset="0"/>
                <a:cs typeface="Arial" panose="020B0604020202020204" pitchFamily="34" charset="0"/>
              </a:rPr>
              <a:t>étudier </a:t>
            </a:r>
            <a:r>
              <a:rPr lang="fr-FR" sz="2800" spc="-35" dirty="0"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fr-FR" sz="28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45" dirty="0">
                <a:latin typeface="Arial" panose="020B0604020202020204" pitchFamily="34" charset="0"/>
                <a:cs typeface="Arial" panose="020B0604020202020204" pitchFamily="34" charset="0"/>
              </a:rPr>
              <a:t>combinaisons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fr-FR" sz="2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8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échiffrer </a:t>
            </a:r>
            <a:r>
              <a:rPr lang="fr-FR" sz="28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à voix haute </a:t>
            </a:r>
            <a:r>
              <a:rPr lang="fr-FR" sz="2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800" spc="-30" dirty="0">
                <a:latin typeface="Arial" panose="020B0604020202020204" pitchFamily="34" charset="0"/>
                <a:cs typeface="Arial" panose="020B0604020202020204" pitchFamily="34" charset="0"/>
              </a:rPr>
              <a:t>s’entendre </a:t>
            </a:r>
            <a:r>
              <a:rPr lang="fr-FR" sz="2800" spc="-10" dirty="0">
                <a:latin typeface="Arial" panose="020B0604020202020204" pitchFamily="34" charset="0"/>
                <a:cs typeface="Arial" panose="020B0604020202020204" pitchFamily="34" charset="0"/>
              </a:rPr>
              <a:t>lire ; </a:t>
            </a:r>
            <a:r>
              <a:rPr lang="fr-FR" sz="28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s’interroger sur le sens des mots inconnus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fr-FR" sz="28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L’écriture, </a:t>
            </a:r>
            <a:r>
              <a:rPr lang="fr-FR" sz="2800" spc="-3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800" spc="-25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spc="-40" dirty="0">
                <a:latin typeface="Arial" panose="020B0604020202020204" pitchFamily="34" charset="0"/>
                <a:cs typeface="Arial" panose="020B0604020202020204" pitchFamily="34" charset="0"/>
              </a:rPr>
              <a:t>biais </a:t>
            </a:r>
            <a:r>
              <a:rPr lang="fr-FR" sz="2800" spc="-4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l’encodage, </a:t>
            </a:r>
            <a:r>
              <a:rPr lang="fr-FR" sz="2800" spc="-20" dirty="0">
                <a:latin typeface="Arial" panose="020B0604020202020204" pitchFamily="34" charset="0"/>
                <a:cs typeface="Arial" panose="020B0604020202020204" pitchFamily="34" charset="0"/>
              </a:rPr>
              <a:t>conforte </a:t>
            </a:r>
            <a:r>
              <a:rPr lang="fr-FR" sz="2800" spc="-35" dirty="0">
                <a:latin typeface="Arial" panose="020B0604020202020204" pitchFamily="34" charset="0"/>
                <a:cs typeface="Arial" panose="020B0604020202020204" pitchFamily="34" charset="0"/>
              </a:rPr>
              <a:t>l’apprentissage </a:t>
            </a:r>
            <a:r>
              <a:rPr lang="fr-FR" sz="2800" spc="-4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spc="-3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spc="-25" dirty="0"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fr-FR" sz="2800" spc="-5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2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3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spc="-30" dirty="0">
                <a:latin typeface="Arial" panose="020B0604020202020204" pitchFamily="34" charset="0"/>
                <a:cs typeface="Arial" panose="020B0604020202020204" pitchFamily="34" charset="0"/>
              </a:rPr>
              <a:t>mémorisation </a:t>
            </a:r>
            <a:r>
              <a:rPr lang="fr-FR" sz="28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8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</a:t>
            </a: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  <a:tabLst>
                <a:tab pos="127000" algn="l"/>
              </a:tabLst>
            </a:pPr>
            <a:r>
              <a:rPr lang="fr-FR" sz="28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Proposer des phrases accessibles en termes de décodages, résistantes en termes de compréhension (</a:t>
            </a:r>
            <a:r>
              <a:rPr lang="fr-FR" sz="2800" i="1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Rassasié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, le chat s’assoupit sur le tapis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p66 du guide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Font typeface="Trebuchet MS"/>
              <a:buAutoNum type="arabicPeriod"/>
              <a:tabLst>
                <a:tab pos="127000" algn="l"/>
              </a:tabLst>
            </a:pPr>
            <a:endParaRPr lang="fr-F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43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3528392" cy="72008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Progressivité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1512" y="301468"/>
            <a:ext cx="5155549" cy="3775604"/>
          </a:xfrm>
        </p:spPr>
        <p:txBody>
          <a:bodyPr>
            <a:normAutofit fontScale="25000" lnSpcReduction="20000"/>
          </a:bodyPr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Entrainer les élèves à </a:t>
            </a:r>
            <a:r>
              <a:rPr lang="fr-F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lecture à haute </a:t>
            </a:r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voix, de plus en plus vite</a:t>
            </a: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endParaRPr lang="fr-F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76481" lvl="5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r>
              <a:rPr lang="fr-FR" sz="7200" spc="-45" dirty="0">
                <a:latin typeface="Arial"/>
                <a:cs typeface="Arial"/>
              </a:rPr>
              <a:t>La </a:t>
            </a:r>
            <a:r>
              <a:rPr lang="fr-FR" sz="7200" b="1" spc="-45" dirty="0">
                <a:latin typeface="Arial"/>
                <a:cs typeface="Arial"/>
              </a:rPr>
              <a:t>fluence </a:t>
            </a:r>
            <a:r>
              <a:rPr lang="fr-FR" sz="7200" spc="-45" dirty="0">
                <a:latin typeface="Arial"/>
                <a:cs typeface="Arial"/>
              </a:rPr>
              <a:t>est un </a:t>
            </a:r>
            <a:r>
              <a:rPr lang="fr-FR" sz="7200" b="1" spc="-45" dirty="0">
                <a:latin typeface="Arial"/>
                <a:cs typeface="Arial"/>
              </a:rPr>
              <a:t>prédicteur direct de la bonne </a:t>
            </a:r>
            <a:r>
              <a:rPr lang="fr-FR" sz="7200" b="1" spc="-45" dirty="0" smtClean="0">
                <a:latin typeface="Arial"/>
                <a:cs typeface="Arial"/>
              </a:rPr>
              <a:t>compréhension.</a:t>
            </a:r>
          </a:p>
          <a:p>
            <a:pPr marL="439345" lvl="2" indent="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endParaRPr lang="fr-FR" sz="7200" b="1" spc="-45" dirty="0" smtClean="0">
              <a:latin typeface="Arial"/>
              <a:cs typeface="Arial"/>
            </a:endParaRPr>
          </a:p>
          <a:p>
            <a:pPr marL="2176481" lvl="5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r>
              <a:rPr lang="fr-FR" sz="7200" spc="-45" dirty="0" smtClean="0">
                <a:latin typeface="Arial"/>
                <a:cs typeface="Arial"/>
              </a:rPr>
              <a:t>Automatiser l’identification des mots par le décodage (c’est-à-dire la fluence de lecture pour accéder à la compréhension)</a:t>
            </a:r>
          </a:p>
          <a:p>
            <a:pPr marL="896545" lvl="2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endParaRPr lang="fr-FR" sz="6200" spc="-45" dirty="0">
              <a:latin typeface="Arial"/>
              <a:cs typeface="Arial"/>
            </a:endParaRPr>
          </a:p>
          <a:p>
            <a:pPr marL="896545" lvl="2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endParaRPr lang="fr-FR" sz="2400" spc="-45" dirty="0" smtClean="0">
              <a:latin typeface="Arial"/>
              <a:cs typeface="Arial"/>
            </a:endParaRPr>
          </a:p>
          <a:p>
            <a:pPr marL="896545" lvl="2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endParaRPr lang="fr-FR" sz="2400" spc="-45" dirty="0">
              <a:latin typeface="Arial"/>
              <a:cs typeface="Arial"/>
            </a:endParaRPr>
          </a:p>
          <a:p>
            <a:pPr marL="896545" lvl="2" indent="-457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Font typeface="Wingdings" panose="05000000000000000000" pitchFamily="2" charset="2"/>
              <a:buChar char="§"/>
              <a:tabLst>
                <a:tab pos="80010" algn="l"/>
              </a:tabLst>
            </a:pPr>
            <a:endParaRPr lang="fr-FR" sz="2400" spc="-45" dirty="0" smtClean="0">
              <a:latin typeface="Arial"/>
              <a:cs typeface="Arial"/>
            </a:endParaRPr>
          </a:p>
          <a:p>
            <a:pPr marL="439345" lvl="2" indent="0" algn="r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r>
              <a:rPr lang="fr-FR" sz="6400" i="1" spc="-45" dirty="0">
                <a:latin typeface="Arial"/>
                <a:cs typeface="Arial"/>
              </a:rPr>
              <a:t>g</a:t>
            </a:r>
            <a:r>
              <a:rPr lang="fr-FR" sz="6400" i="1" spc="-45" dirty="0" smtClean="0">
                <a:latin typeface="Arial"/>
                <a:cs typeface="Arial"/>
              </a:rPr>
              <a:t>uide page 8</a:t>
            </a:r>
            <a:endParaRPr lang="fr-FR" sz="6400" i="1" spc="-45" dirty="0">
              <a:latin typeface="Arial"/>
              <a:cs typeface="Arial"/>
            </a:endParaRPr>
          </a:p>
          <a:p>
            <a:pPr marL="439345" lvl="1" indent="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1818"/>
              <a:buNone/>
              <a:tabLst>
                <a:tab pos="80010" algn="l"/>
              </a:tabLst>
            </a:pPr>
            <a:endParaRPr lang="fr-F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-114300">
              <a:lnSpc>
                <a:spcPct val="100000"/>
              </a:lnSpc>
              <a:spcBef>
                <a:spcPts val="25"/>
              </a:spcBef>
              <a:buFont typeface="Trebuchet MS"/>
              <a:buAutoNum type="arabicPeriod"/>
              <a:tabLst>
                <a:tab pos="127000" algn="l"/>
              </a:tabLst>
            </a:pPr>
            <a:endParaRPr lang="fr-F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459" t="22640" r="12004" b="15345"/>
          <a:stretch/>
        </p:blipFill>
        <p:spPr>
          <a:xfrm>
            <a:off x="369775" y="2060848"/>
            <a:ext cx="813690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9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séance de lecture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773808"/>
            <a:ext cx="10157354" cy="2231256"/>
          </a:xfrm>
        </p:spPr>
        <p:txBody>
          <a:bodyPr>
            <a:normAutofit/>
          </a:bodyPr>
          <a:lstStyle/>
          <a:p>
            <a:pPr marL="426645" lvl="1" indent="0">
              <a:buNone/>
            </a:pPr>
            <a:endParaRPr lang="fr-FR" sz="2800" spc="-45" dirty="0" smtClean="0">
              <a:latin typeface="Arial"/>
              <a:cs typeface="Arial"/>
            </a:endParaRPr>
          </a:p>
          <a:p>
            <a:pPr marL="426645" lvl="1" indent="0">
              <a:buNone/>
            </a:pPr>
            <a:r>
              <a:rPr lang="fr-FR" sz="2800" spc="-45" dirty="0" smtClean="0">
                <a:latin typeface="Arial"/>
                <a:cs typeface="Arial"/>
              </a:rPr>
              <a:t>Quelles </a:t>
            </a:r>
            <a:r>
              <a:rPr lang="fr-FR" sz="2800" spc="-45" dirty="0">
                <a:latin typeface="Arial"/>
                <a:cs typeface="Arial"/>
              </a:rPr>
              <a:t>pratiques dans vos classes ? </a:t>
            </a:r>
          </a:p>
        </p:txBody>
      </p:sp>
    </p:spTree>
    <p:extLst>
      <p:ext uri="{BB962C8B-B14F-4D97-AF65-F5344CB8AC3E}">
        <p14:creationId xmlns:p14="http://schemas.microsoft.com/office/powerpoint/2010/main" val="2053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3D99C-E94D-458C-A934-0BD46D95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44" y="893"/>
            <a:ext cx="11217067" cy="911677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compréhension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1A434-CE81-4E44-9805-05C155FC45BB}"/>
              </a:ext>
            </a:extLst>
          </p:cNvPr>
          <p:cNvSpPr/>
          <p:nvPr/>
        </p:nvSpPr>
        <p:spPr>
          <a:xfrm>
            <a:off x="1873696" y="1082143"/>
            <a:ext cx="10107364" cy="107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AD9327-15E3-3149-A2F3-75023F4CA457}"/>
              </a:ext>
            </a:extLst>
          </p:cNvPr>
          <p:cNvSpPr txBox="1"/>
          <p:nvPr/>
        </p:nvSpPr>
        <p:spPr>
          <a:xfrm>
            <a:off x="2638028" y="1082143"/>
            <a:ext cx="7049733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399" dirty="0">
                <a:latin typeface="Arial" panose="020B0604020202020204" pitchFamily="34" charset="0"/>
                <a:cs typeface="Arial" panose="020B0604020202020204" pitchFamily="34" charset="0"/>
              </a:rPr>
              <a:t>enseignement explicite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29B060E-7894-B244-8DE3-99C377D926C7}"/>
              </a:ext>
            </a:extLst>
          </p:cNvPr>
          <p:cNvCxnSpPr>
            <a:cxnSpLocks/>
          </p:cNvCxnSpPr>
          <p:nvPr/>
        </p:nvCxnSpPr>
        <p:spPr>
          <a:xfrm flipH="1">
            <a:off x="2638028" y="1876770"/>
            <a:ext cx="969414" cy="155280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2B226A7-346B-E148-9897-934611D2BC49}"/>
              </a:ext>
            </a:extLst>
          </p:cNvPr>
          <p:cNvCxnSpPr>
            <a:cxnSpLocks/>
          </p:cNvCxnSpPr>
          <p:nvPr/>
        </p:nvCxnSpPr>
        <p:spPr>
          <a:xfrm>
            <a:off x="7462564" y="2015815"/>
            <a:ext cx="928907" cy="155280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A6B6CBB-A48F-CA40-B550-46094B169D10}"/>
              </a:ext>
            </a:extLst>
          </p:cNvPr>
          <p:cNvSpPr txBox="1"/>
          <p:nvPr/>
        </p:nvSpPr>
        <p:spPr>
          <a:xfrm>
            <a:off x="909837" y="3684164"/>
            <a:ext cx="3240359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>
                <a:latin typeface="Arial" panose="020B0604020202020204" pitchFamily="34" charset="0"/>
                <a:cs typeface="Arial" panose="020B0604020202020204" pitchFamily="34" charset="0"/>
              </a:rPr>
              <a:t>à partir de textes lus à haute voix par le professeur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FB2A5E-52A5-9B49-95F8-59B8D63AAF5D}"/>
              </a:ext>
            </a:extLst>
          </p:cNvPr>
          <p:cNvSpPr txBox="1"/>
          <p:nvPr/>
        </p:nvSpPr>
        <p:spPr>
          <a:xfrm>
            <a:off x="6526460" y="3746483"/>
            <a:ext cx="33123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99" dirty="0">
                <a:latin typeface="Arial" panose="020B0604020202020204" pitchFamily="34" charset="0"/>
                <a:cs typeface="Arial" panose="020B0604020202020204" pitchFamily="34" charset="0"/>
              </a:rPr>
              <a:t>à partir de textes lus par les élèves</a:t>
            </a:r>
          </a:p>
        </p:txBody>
      </p:sp>
    </p:spTree>
    <p:extLst>
      <p:ext uri="{BB962C8B-B14F-4D97-AF65-F5344CB8AC3E}">
        <p14:creationId xmlns:p14="http://schemas.microsoft.com/office/powerpoint/2010/main" val="114638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844" y="2780928"/>
            <a:ext cx="10157354" cy="28083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COMPREHENSION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partir de textes lus par l’enseignant </a:t>
            </a:r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dans le guide p 93: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approche pédagogique </a:t>
            </a:r>
            <a:r>
              <a:rPr lang="fr-FR" b="1" dirty="0">
                <a:latin typeface="Chivo Bold"/>
              </a:rPr>
              <a:t>explicite </a:t>
            </a:r>
            <a:r>
              <a:rPr lang="fr-FR" dirty="0">
                <a:latin typeface="Chivo"/>
              </a:rPr>
              <a:t>ou </a:t>
            </a:r>
            <a:r>
              <a:rPr lang="fr-FR" b="1" dirty="0">
                <a:latin typeface="Chivo Bold"/>
              </a:rPr>
              <a:t>directe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avec six caractéristiques.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55107" y="980728"/>
            <a:ext cx="10881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b="1" u="sng" dirty="0" smtClean="0">
                <a:latin typeface="Chivo Bold"/>
              </a:rPr>
              <a:t>la révision </a:t>
            </a:r>
            <a:r>
              <a:rPr lang="fr-FR" b="1" u="sng" dirty="0">
                <a:latin typeface="Chivo Bold"/>
              </a:rPr>
              <a:t>journalière : </a:t>
            </a:r>
            <a:endParaRPr lang="fr-FR" b="1" u="sng" dirty="0" smtClean="0">
              <a:latin typeface="Chivo Bold"/>
            </a:endParaRPr>
          </a:p>
          <a:p>
            <a:r>
              <a:rPr lang="fr-FR" dirty="0">
                <a:latin typeface="Chivo"/>
              </a:rPr>
              <a:t>- rappel de notions vues précédemment (ex: rappel de récit, restitution des informations importantes; </a:t>
            </a:r>
            <a:r>
              <a:rPr lang="fr-FR" dirty="0" smtClean="0">
                <a:latin typeface="Chivo"/>
              </a:rPr>
              <a:t>(5 à 8 minutes)</a:t>
            </a:r>
            <a:endParaRPr lang="fr-FR" dirty="0">
              <a:latin typeface="Chivo"/>
            </a:endParaRPr>
          </a:p>
          <a:p>
            <a:endParaRPr lang="fr-FR" dirty="0">
              <a:latin typeface="Chivo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b="1" u="sng" dirty="0" smtClean="0">
                <a:latin typeface="Chivo Bold"/>
              </a:rPr>
              <a:t>la </a:t>
            </a:r>
            <a:r>
              <a:rPr lang="fr-FR" b="1" u="sng" dirty="0">
                <a:latin typeface="Chivo Bold"/>
              </a:rPr>
              <a:t>présentation du nouveau matériel </a:t>
            </a:r>
            <a:r>
              <a:rPr lang="fr-FR" b="1" dirty="0">
                <a:latin typeface="Chivo Bold"/>
              </a:rPr>
              <a:t>: </a:t>
            </a:r>
            <a:endParaRPr lang="fr-FR" b="1" dirty="0" smtClean="0">
              <a:latin typeface="Chivo Bold"/>
            </a:endParaRPr>
          </a:p>
          <a:p>
            <a:r>
              <a:rPr lang="fr-FR" dirty="0" smtClean="0">
                <a:latin typeface="Chivo"/>
              </a:rPr>
              <a:t>- </a:t>
            </a:r>
            <a:r>
              <a:rPr lang="fr-FR" dirty="0">
                <a:latin typeface="Chivo"/>
              </a:rPr>
              <a:t>présenter l’univers du </a:t>
            </a:r>
            <a:r>
              <a:rPr lang="fr-FR" dirty="0" smtClean="0">
                <a:latin typeface="Chivo"/>
              </a:rPr>
              <a:t>livre, le nouvel épisode</a:t>
            </a:r>
            <a:endParaRPr lang="fr-FR" dirty="0">
              <a:latin typeface="Chivo"/>
            </a:endParaRPr>
          </a:p>
          <a:p>
            <a:r>
              <a:rPr lang="fr-FR" dirty="0">
                <a:latin typeface="Chivo"/>
              </a:rPr>
              <a:t>- poser des questions sur ce qu’on va lire, </a:t>
            </a:r>
          </a:p>
          <a:p>
            <a:r>
              <a:rPr lang="fr-FR" dirty="0">
                <a:latin typeface="Chivo"/>
              </a:rPr>
              <a:t>- évoquer une représentation mentale à faire ; </a:t>
            </a:r>
          </a:p>
          <a:p>
            <a:endParaRPr lang="fr-FR" dirty="0">
              <a:latin typeface="Chivo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fr-FR" b="1" u="sng" dirty="0" smtClean="0">
                <a:latin typeface="Chivo Bold"/>
              </a:rPr>
              <a:t>la </a:t>
            </a:r>
            <a:r>
              <a:rPr lang="fr-FR" b="1" u="sng" dirty="0">
                <a:latin typeface="Chivo Bold"/>
              </a:rPr>
              <a:t>pratique guidée </a:t>
            </a:r>
            <a:r>
              <a:rPr lang="fr-FR" b="1" dirty="0">
                <a:latin typeface="Chivo Bold"/>
              </a:rPr>
              <a:t>: </a:t>
            </a:r>
            <a:endParaRPr lang="fr-FR" b="1" dirty="0" smtClean="0">
              <a:latin typeface="Chivo Bold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latin typeface="Chivo"/>
              </a:rPr>
              <a:t>poser des questions ciblées, </a:t>
            </a:r>
            <a:r>
              <a:rPr lang="fr-FR" dirty="0" smtClean="0">
                <a:latin typeface="Chivo"/>
              </a:rPr>
              <a:t>sur les inférences, </a:t>
            </a:r>
            <a:endParaRPr lang="fr-FR" dirty="0">
              <a:latin typeface="Chivo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Chivo"/>
              </a:rPr>
              <a:t>inciter l’élève </a:t>
            </a:r>
            <a:r>
              <a:rPr lang="fr-FR" dirty="0">
                <a:latin typeface="Chivo"/>
              </a:rPr>
              <a:t>à expliquer comment il s’y prend pour répondre aux questions, </a:t>
            </a:r>
          </a:p>
        </p:txBody>
      </p:sp>
    </p:spTree>
    <p:extLst>
      <p:ext uri="{BB962C8B-B14F-4D97-AF65-F5344CB8AC3E}">
        <p14:creationId xmlns:p14="http://schemas.microsoft.com/office/powerpoint/2010/main" val="1950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PARCOURS EN DISTANCIEL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851" t="13579" r="27863" b="6688"/>
          <a:stretch/>
        </p:blipFill>
        <p:spPr>
          <a:xfrm>
            <a:off x="814274" y="346265"/>
            <a:ext cx="9840195" cy="6276029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9853954">
            <a:off x="3767397" y="2383988"/>
            <a:ext cx="1893841" cy="30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34372" y="1916832"/>
            <a:ext cx="5972250" cy="43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quizz de 40 questions/réponses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 rot="10800000">
            <a:off x="3646140" y="3217179"/>
            <a:ext cx="1893841" cy="30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66641" y="2900130"/>
            <a:ext cx="6454453" cy="103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Ressources, recommandations, enrichir ses connaissances sur la dyslexie, l’illettrisme (apport des chercheurs)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1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65820" y="764704"/>
            <a:ext cx="103056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600" dirty="0" smtClean="0">
              <a:solidFill>
                <a:srgbClr val="000000"/>
              </a:solidFill>
              <a:latin typeface="Chivo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fr-FR" b="1" u="sng" dirty="0" smtClean="0">
                <a:latin typeface="Chivo Bold"/>
              </a:rPr>
              <a:t>les corrections</a:t>
            </a:r>
            <a:r>
              <a:rPr lang="fr-FR" b="1" dirty="0" smtClean="0">
                <a:latin typeface="Chivo Bold"/>
              </a:rPr>
              <a:t> </a:t>
            </a:r>
            <a:r>
              <a:rPr lang="fr-FR" b="1" dirty="0">
                <a:latin typeface="Chivo Bold"/>
              </a:rPr>
              <a:t>: </a:t>
            </a:r>
            <a:endParaRPr lang="fr-FR" b="1" dirty="0" smtClean="0">
              <a:latin typeface="Chivo Bold"/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latin typeface="Chivo"/>
              </a:rPr>
              <a:t>c</a:t>
            </a:r>
            <a:r>
              <a:rPr lang="fr-FR" dirty="0" smtClean="0">
                <a:latin typeface="Chivo"/>
              </a:rPr>
              <a:t>orriger les </a:t>
            </a:r>
            <a:r>
              <a:rPr lang="fr-FR" dirty="0">
                <a:latin typeface="Chivo"/>
              </a:rPr>
              <a:t>incompréhensions des élèves, </a:t>
            </a:r>
            <a:endParaRPr lang="fr-FR" dirty="0" smtClean="0">
              <a:latin typeface="Chivo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Chivo"/>
              </a:rPr>
              <a:t>penser </a:t>
            </a:r>
            <a:r>
              <a:rPr lang="fr-FR" dirty="0">
                <a:latin typeface="Chivo"/>
              </a:rPr>
              <a:t>à haute </a:t>
            </a:r>
            <a:r>
              <a:rPr lang="fr-FR" dirty="0" smtClean="0">
                <a:latin typeface="Chivo"/>
              </a:rPr>
              <a:t>voix,</a:t>
            </a:r>
          </a:p>
          <a:p>
            <a:pPr marL="342900" indent="-342900">
              <a:buFontTx/>
              <a:buChar char="-"/>
            </a:pPr>
            <a:r>
              <a:rPr lang="fr-FR" dirty="0">
                <a:latin typeface="Chivo"/>
              </a:rPr>
              <a:t>d</a:t>
            </a:r>
            <a:r>
              <a:rPr lang="fr-FR" dirty="0" smtClean="0">
                <a:latin typeface="Chivo"/>
              </a:rPr>
              <a:t>ébattre, négocier </a:t>
            </a:r>
            <a:r>
              <a:rPr lang="fr-FR" dirty="0">
                <a:latin typeface="Chivo"/>
              </a:rPr>
              <a:t>une interprétation ; </a:t>
            </a:r>
          </a:p>
          <a:p>
            <a:pPr marL="457200" indent="-457200">
              <a:buFont typeface="+mj-lt"/>
              <a:buAutoNum type="arabicPeriod" startAt="4"/>
            </a:pPr>
            <a:endParaRPr lang="fr-FR" dirty="0">
              <a:latin typeface="Chivo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r-FR" b="1" u="sng" dirty="0">
                <a:latin typeface="Chivo Bold"/>
              </a:rPr>
              <a:t>le travail individuel </a:t>
            </a:r>
            <a:r>
              <a:rPr lang="fr-FR" b="1" dirty="0">
                <a:latin typeface="Chivo Bold"/>
              </a:rPr>
              <a:t>: </a:t>
            </a:r>
            <a:endParaRPr lang="fr-FR" b="1" dirty="0" smtClean="0">
              <a:latin typeface="Chivo Bold"/>
            </a:endParaRPr>
          </a:p>
          <a:p>
            <a:r>
              <a:rPr lang="fr-FR" dirty="0" smtClean="0">
                <a:latin typeface="Chivo"/>
              </a:rPr>
              <a:t>- activités </a:t>
            </a:r>
            <a:r>
              <a:rPr lang="fr-FR" dirty="0">
                <a:latin typeface="Chivo"/>
              </a:rPr>
              <a:t>écrites afin que l’élève affine sa compréhension ; </a:t>
            </a:r>
          </a:p>
          <a:p>
            <a:pPr marL="457200" indent="-457200">
              <a:buFont typeface="+mj-lt"/>
              <a:buAutoNum type="arabicPeriod" startAt="5"/>
            </a:pPr>
            <a:endParaRPr lang="fr-FR" dirty="0">
              <a:latin typeface="Chivo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fr-FR" b="1" u="sng" dirty="0">
                <a:latin typeface="Chivo Bold"/>
              </a:rPr>
              <a:t>des révisions systématiques, hebdomadaires et mensuelles </a:t>
            </a:r>
            <a:r>
              <a:rPr lang="fr-FR" b="1" dirty="0">
                <a:latin typeface="Chivo Bold"/>
              </a:rPr>
              <a:t>: </a:t>
            </a:r>
            <a:endParaRPr lang="fr-FR" b="1" dirty="0" smtClean="0">
              <a:latin typeface="Chivo Bold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Chivo"/>
              </a:rPr>
              <a:t>réactiver </a:t>
            </a:r>
            <a:r>
              <a:rPr lang="fr-FR" dirty="0">
                <a:latin typeface="Chivo"/>
              </a:rPr>
              <a:t>ce qui a été </a:t>
            </a:r>
            <a:r>
              <a:rPr lang="fr-FR" dirty="0" smtClean="0">
                <a:latin typeface="Chivo"/>
              </a:rPr>
              <a:t>appris,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Chivo"/>
              </a:rPr>
              <a:t>favoriser </a:t>
            </a:r>
            <a:r>
              <a:rPr lang="fr-FR" dirty="0">
                <a:latin typeface="Chivo"/>
              </a:rPr>
              <a:t>l’automatisation des démarches d’un lecteur expert. </a:t>
            </a:r>
          </a:p>
        </p:txBody>
      </p:sp>
    </p:spTree>
    <p:extLst>
      <p:ext uri="{BB962C8B-B14F-4D97-AF65-F5344CB8AC3E}">
        <p14:creationId xmlns:p14="http://schemas.microsoft.com/office/powerpoint/2010/main" val="30999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20" y="2564904"/>
            <a:ext cx="10657184" cy="295232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AQT : </a:t>
            </a:r>
            <a:r>
              <a:rPr lang="fr-FR" dirty="0" smtClean="0"/>
              <a:t>Atelier Questionnement de Texte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ACT: </a:t>
            </a:r>
            <a:r>
              <a:rPr lang="fr-FR" dirty="0" smtClean="0"/>
              <a:t>Atelier de Compréhension de Texte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deux démarches complémentaires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236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787832" cy="1048341"/>
          </a:xfrm>
        </p:spPr>
        <p:txBody>
          <a:bodyPr>
            <a:normAutofit/>
          </a:bodyPr>
          <a:lstStyle/>
          <a:p>
            <a:r>
              <a:rPr lang="fr-FR" dirty="0" smtClean="0"/>
              <a:t>AQT: Atelier de Questionnement de Texte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1804" y="1351508"/>
            <a:ext cx="10945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questionnement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anticipé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guidé par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l’enseignant,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permet d’installer 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habitudes,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permet de construire des compétences (identifier, relier des informations, mémoriser…)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7748" y="4094910"/>
            <a:ext cx="2880320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/>
              <a:t>De qui parle-t-on ? </a:t>
            </a:r>
            <a:r>
              <a:rPr lang="fr-FR" sz="2200" dirty="0" smtClean="0"/>
              <a:t>Les personnages, leur rôle, leurs intentions, leur problème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42084" y="4094910"/>
            <a:ext cx="2880320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/>
              <a:t>Où ça se passe ? </a:t>
            </a:r>
            <a:r>
              <a:rPr lang="fr-FR" sz="2200" dirty="0" smtClean="0"/>
              <a:t>Le ou les lieu(x) du récit, leur importance dans le déroulement de l’histoire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55680" y="4094910"/>
            <a:ext cx="2880320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/>
              <a:t>Dans quel ordre se déroule l’histoire? </a:t>
            </a:r>
            <a:r>
              <a:rPr lang="fr-FR" sz="2200" dirty="0" smtClean="0"/>
              <a:t>La chronologie, les retours en arrière éventuels…</a:t>
            </a: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169276" y="4094910"/>
            <a:ext cx="2880320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/>
              <a:t>Qui raconte l’histoire ? </a:t>
            </a:r>
            <a:r>
              <a:rPr lang="fr-FR" sz="2200" dirty="0" smtClean="0"/>
              <a:t> Le narrateur est-il </a:t>
            </a:r>
            <a:r>
              <a:rPr lang="fr-FR" sz="2200" smtClean="0"/>
              <a:t>un des personnages </a:t>
            </a:r>
            <a:r>
              <a:rPr lang="fr-FR" sz="2200" dirty="0" smtClean="0"/>
              <a:t>?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449272" cy="1048544"/>
          </a:xfrm>
        </p:spPr>
        <p:txBody>
          <a:bodyPr>
            <a:normAutofit/>
          </a:bodyPr>
          <a:lstStyle/>
          <a:p>
            <a:r>
              <a:rPr lang="fr-FR" dirty="0" smtClean="0"/>
              <a:t>AQT: atelier de questionnement de texte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1804" y="1351508"/>
            <a:ext cx="1094521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lecture du récit par l’enseignant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recueil rapide des premières représentations (5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questionnement guidé (15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(10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24952" y="2294292"/>
            <a:ext cx="100939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i="1" dirty="0" smtClean="0"/>
              <a:t>« Je vais vous lire une histoire. Vous allez bien écouter car ensuite, nous nous questionnerons sur ce qu’elle raconte. »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824952" y="3789040"/>
            <a:ext cx="100939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i="1" dirty="0" smtClean="0"/>
              <a:t>« Qu’avez-vous retenu ? Que nous raconte cette histoire ?»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129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787832" cy="1048341"/>
          </a:xfrm>
        </p:spPr>
        <p:txBody>
          <a:bodyPr>
            <a:normAutofit/>
          </a:bodyPr>
          <a:lstStyle/>
          <a:p>
            <a:r>
              <a:rPr lang="fr-FR" dirty="0" smtClean="0"/>
              <a:t>AQT: Atelier de Questionnement de Texte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8501"/>
          <a:stretch/>
        </p:blipFill>
        <p:spPr>
          <a:xfrm>
            <a:off x="844703" y="1268760"/>
            <a:ext cx="10403968" cy="50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804" y="129654"/>
            <a:ext cx="11521280" cy="991190"/>
          </a:xfrm>
        </p:spPr>
        <p:txBody>
          <a:bodyPr>
            <a:normAutofit/>
          </a:bodyPr>
          <a:lstStyle/>
          <a:p>
            <a:r>
              <a:rPr lang="fr-FR" dirty="0" smtClean="0"/>
              <a:t>ACT: Atelier de Compréhension de Texte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6523" y="908720"/>
            <a:ext cx="109452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permettre aux élèves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d’exprimer ce qu’ils ont compris d’un texte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qu’ils écoutent, sans qu’ils soient guidés par un questionnaire de l’enseignant,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travail en groupe restreint s’impose (afin que chacun puisse exprimer sa représentation du récit),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posture de l’enseignant: neutre, patiente, encourage les plus timides,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au cours de cet atelier,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ce sont les élèves qui interrogent le texte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en réinvestissant ce qu’ils ont appris dans l’atelier de questionnement guidé.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échanges oraux, enseignant ne prend pas position. La validation est suspendue. Le retour au texte permet d’écarter des hypothèses, de révéler des oublis.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0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764" y="241750"/>
            <a:ext cx="11593288" cy="922940"/>
          </a:xfrm>
        </p:spPr>
        <p:txBody>
          <a:bodyPr>
            <a:normAutofit/>
          </a:bodyPr>
          <a:lstStyle/>
          <a:p>
            <a:r>
              <a:rPr lang="fr-FR" dirty="0" smtClean="0"/>
              <a:t>ACT: atelier de compréhension de texte</a:t>
            </a:r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24952" y="1064294"/>
            <a:ext cx="109452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lecture du récit par l’enseignant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étape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recueil des représentations (10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3ème étape: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retour au texte pour validation (10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4ème étape: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métacognition (5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3185" y="1987234"/>
            <a:ext cx="10093996" cy="1134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i="1" dirty="0" smtClean="0"/>
              <a:t>« Je vais vous lire une histoire. Vous allez bien écouter; cette fois, je ne vous poserai pas de questions, c’est vous qui me direz ce que vous avez compris.»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773185" y="3813864"/>
            <a:ext cx="100939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i="1" dirty="0" smtClean="0"/>
              <a:t>« Qu’avez-vous retenu ? Que nous raconte cette histoire ?»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49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Restitution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récit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https://www.reseau-canope.fr/bsd/sequence.aspx?bloc=844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Ecrire pour comprendre…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0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589" y="1818089"/>
            <a:ext cx="7008574" cy="1930400"/>
          </a:xfrm>
        </p:spPr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Savoir écrire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Apprendre à écrire au CE2… 	</a:t>
            </a:r>
          </a:p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Plusieurs activités possibles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828" y="692696"/>
            <a:ext cx="5904656" cy="724898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copie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3950" t="19484" r="32844" b="8657"/>
          <a:stretch/>
        </p:blipFill>
        <p:spPr>
          <a:xfrm>
            <a:off x="6958508" y="476672"/>
            <a:ext cx="4608512" cy="56070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3474" t="22437" r="14580" b="11610"/>
          <a:stretch/>
        </p:blipFill>
        <p:spPr>
          <a:xfrm rot="21346534">
            <a:off x="693812" y="2132856"/>
            <a:ext cx="53092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89338" y="404664"/>
            <a:ext cx="10157354" cy="1397000"/>
          </a:xfrm>
        </p:spPr>
        <p:txBody>
          <a:bodyPr rtlCol="0"/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plan national en faveur de l’apprentissage de la lecture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909836" y="1700808"/>
            <a:ext cx="10336856" cy="4470400"/>
          </a:xfrm>
        </p:spPr>
        <p:txBody>
          <a:bodyPr rtlCol="0"/>
          <a:lstStyle/>
          <a:p>
            <a:pPr marL="0" indent="0" rtl="0">
              <a:buNone/>
            </a:pPr>
            <a:endParaRPr lang="fr-FR" dirty="0" smtClean="0"/>
          </a:p>
          <a:p>
            <a:pPr marL="0" indent="0" rtl="0">
              <a:buNone/>
            </a:pPr>
            <a:endParaRPr lang="fr-FR" dirty="0" smtClean="0"/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Ressources EDUSCOL (100% de réussite au CP)</a:t>
            </a:r>
          </a:p>
          <a:p>
            <a:pPr rtl="0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note de service:  « Lecture: comprendre le parcours d’un lecteur autonome du 25/04/18 »</a:t>
            </a:r>
          </a:p>
          <a:p>
            <a:pPr rtl="0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guide: « Pour enseigner la lecture et l’écriture au CP » (avril 18)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Ajustement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 programmes du 26/07/18</a:t>
            </a:r>
          </a:p>
          <a:p>
            <a:pPr rtl="0"/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2" y="188640"/>
            <a:ext cx="5180250" cy="633670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lettres doivent se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tracer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d’un seul élan,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sans rupture, les points, les barres et les accents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mettant en fin de lettre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ce qui nécessite un apprentissage rigoureux et structuré.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gestion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l’écriture est importante pour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obtenir une écriture fluide et lisible. 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tracé doit être interrompu seulement lorsque cela est indispensable, c’est-à-dire devant les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lettres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rondes et après la lettre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3205" t="19688" r="34142" b="6484"/>
          <a:stretch/>
        </p:blipFill>
        <p:spPr>
          <a:xfrm>
            <a:off x="765820" y="188640"/>
            <a:ext cx="498487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5611" t="21454" r="36164" b="6689"/>
          <a:stretch/>
        </p:blipFill>
        <p:spPr>
          <a:xfrm>
            <a:off x="1197868" y="0"/>
            <a:ext cx="4608512" cy="65964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1183" t="20469" r="23435" b="4720"/>
          <a:stretch/>
        </p:blipFill>
        <p:spPr>
          <a:xfrm>
            <a:off x="6094412" y="836712"/>
            <a:ext cx="5904656" cy="5472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21775" t="24408" r="22882" b="8656"/>
          <a:stretch/>
        </p:blipFill>
        <p:spPr>
          <a:xfrm rot="21137755">
            <a:off x="696613" y="889493"/>
            <a:ext cx="5328592" cy="36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7819" y="692696"/>
            <a:ext cx="10157354" cy="808112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l’apprentissage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8" y="2132856"/>
            <a:ext cx="10521719" cy="4039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exercices de copie et de dictée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favorisent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développement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activités de copie et de dictée doivent être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quotidiennes,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présente un intérêt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permet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à l’élève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d’écrire les lettres d’un mot dans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construction de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2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828" y="332656"/>
            <a:ext cx="10157354" cy="852512"/>
          </a:xfrm>
        </p:spPr>
        <p:txBody>
          <a:bodyPr/>
          <a:lstStyle/>
          <a:p>
            <a:r>
              <a:rPr lang="fr-FR" b="1" dirty="0" smtClean="0"/>
              <a:t>FIXATION ORTHOGRAPHIQUE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540950"/>
            <a:ext cx="5760639" cy="432048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"/>
          <a:stretch/>
        </p:blipFill>
        <p:spPr>
          <a:xfrm>
            <a:off x="6238428" y="1540950"/>
            <a:ext cx="5544616" cy="44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1844824"/>
            <a:ext cx="5040560" cy="8525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FIXATION ORTHOGRAPHIQUE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0"/>
            <a:ext cx="51435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9876" y="4980085"/>
            <a:ext cx="302433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Étiquettes cachées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161079">
            <a:off x="4726260" y="5517232"/>
            <a:ext cx="3816424" cy="2880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10157354" cy="808112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l’apprentissage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8" y="1268760"/>
            <a:ext cx="10521719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dictée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doit constituer un temps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d’apprentissage, qui devra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être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quotidien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L’objectif de la dictée est d’apprendre à écrire des mots, des phrases,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en développant l’observation et l’attention des élèves. </a:t>
            </a:r>
            <a:endParaRPr lang="fr-F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visera l’apprentissage de l’orthographe par la mémorisation de la construction des mots lus ; </a:t>
            </a:r>
            <a:r>
              <a:rPr lang="fr-FR" sz="2600" u="sng" dirty="0">
                <a:latin typeface="Arial" panose="020B0604020202020204" pitchFamily="34" charset="0"/>
                <a:cs typeface="Arial" panose="020B0604020202020204" pitchFamily="34" charset="0"/>
              </a:rPr>
              <a:t>les échanges collectifs permettront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relever les erreurs avec l’objectif d’apprendre de celles-ci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donc décisif de respecter à tout instant ce statut de l’erreur, y compris en orthographe, pour en faire une objet de travail permanent.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(guide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page 42)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Apprentissage de l’orthographe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/>
              <a:t>1 / Atelier pratique</a:t>
            </a:r>
          </a:p>
          <a:p>
            <a:pPr marL="0" indent="0">
              <a:buNone/>
            </a:pPr>
            <a:r>
              <a:rPr lang="fr-FR" sz="3600" dirty="0" smtClean="0"/>
              <a:t>2 / Séquence </a:t>
            </a:r>
            <a:r>
              <a:rPr lang="fr-FR" sz="3600" dirty="0"/>
              <a:t>: La dictée négociée</a:t>
            </a:r>
          </a:p>
          <a:p>
            <a:pPr lvl="1"/>
            <a:r>
              <a:rPr lang="fr-FR" dirty="0"/>
              <a:t>Lieu : Ecole d'application La Gazelle | Année : 2004 (10'21'')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www.reseau-canope.fr/bsd/sequence.aspx?bloc=729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1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7819" y="692696"/>
            <a:ext cx="10157354" cy="8081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production d’écrit : rédaction de textes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8" y="2132856"/>
            <a:ext cx="10521719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est possible de demander aux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élèves: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d’inventer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phrases dans un premier temps, puis des petites histoires, 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d’un mot ou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deux,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 la phrase doit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contenir, aide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élèves à se lancer 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conseiller de chercher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mots utilisés dans la leçon du jour et les leçons précédentes est un puissant levier de révision de la lecture et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l’orthographe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Guide page 73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10585176" cy="1008112"/>
          </a:xfrm>
        </p:spPr>
        <p:txBody>
          <a:bodyPr rtlCol="0"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outils et 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aides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9966">
            <a:off x="1836492" y="1496902"/>
            <a:ext cx="5004879" cy="207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89417">
            <a:off x="1798111" y="4496517"/>
            <a:ext cx="490437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Gothic"/>
                <a:hlinkClick r:id="rId4" action="ppaction://hlinkfile"/>
              </a:rPr>
              <a:t>10 séquences </a:t>
            </a:r>
            <a:r>
              <a:rPr lang="fr-FR" dirty="0">
                <a:solidFill>
                  <a:srgbClr val="000000"/>
                </a:solidFill>
                <a:latin typeface="CenturyGothic"/>
                <a:hlinkClick r:id="rId4" action="ppaction://hlinkfile"/>
              </a:rPr>
              <a:t>d’apprentissage en production d’écrits au cycle </a:t>
            </a:r>
            <a:r>
              <a:rPr lang="fr-FR" dirty="0" smtClean="0">
                <a:solidFill>
                  <a:srgbClr val="000000"/>
                </a:solidFill>
                <a:latin typeface="CenturyGothic"/>
                <a:hlinkClick r:id="rId4" action="ppaction://hlinkfile"/>
              </a:rPr>
              <a:t>2 </a:t>
            </a:r>
            <a:r>
              <a:rPr lang="fr-FR" dirty="0" smtClean="0">
                <a:solidFill>
                  <a:srgbClr val="000000"/>
                </a:solidFill>
                <a:latin typeface="CenturyGothic"/>
              </a:rPr>
              <a:t>:</a:t>
            </a:r>
            <a:endParaRPr lang="fr-FR" sz="1600" dirty="0" smtClean="0">
              <a:solidFill>
                <a:srgbClr val="000000"/>
              </a:solidFill>
              <a:latin typeface="CenturyGothic"/>
            </a:endParaRPr>
          </a:p>
          <a:p>
            <a:pPr marL="342900" indent="-34290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enturyGothic"/>
              </a:rPr>
              <a:t>Affiche pour la  fête de l’école ;</a:t>
            </a:r>
          </a:p>
          <a:p>
            <a:pPr marL="342900" indent="-342900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CenturyGothic"/>
              </a:rPr>
              <a:t>Informer les parents d’une sortie ;</a:t>
            </a:r>
          </a:p>
          <a:p>
            <a:pPr marL="342900" indent="-342900">
              <a:buFontTx/>
              <a:buChar char="-"/>
            </a:pPr>
            <a:r>
              <a:rPr lang="fr-FR" sz="1600" dirty="0" err="1" smtClean="0">
                <a:solidFill>
                  <a:srgbClr val="000000"/>
                </a:solidFill>
                <a:latin typeface="CenturyGothic"/>
              </a:rPr>
              <a:t>Logorallye</a:t>
            </a:r>
            <a:r>
              <a:rPr lang="fr-FR" sz="1600" dirty="0" smtClean="0">
                <a:solidFill>
                  <a:srgbClr val="000000"/>
                </a:solidFill>
                <a:latin typeface="CenturyGothic"/>
              </a:rPr>
              <a:t>…</a:t>
            </a:r>
          </a:p>
        </p:txBody>
      </p:sp>
      <p:pic>
        <p:nvPicPr>
          <p:cNvPr id="7" name="Imag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596" y="1465719"/>
            <a:ext cx="3672408" cy="50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10585176" cy="2376264"/>
          </a:xfrm>
        </p:spPr>
        <p:txBody>
          <a:bodyPr rtlCol="0"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Progresser en lecture/écriture…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 recevant un enseignement structuré autour du vocabulaire…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2636912"/>
            <a:ext cx="60483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42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Ajustement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1701800"/>
            <a:ext cx="8577503" cy="4470400"/>
          </a:xfrm>
        </p:spPr>
        <p:txBody>
          <a:bodyPr/>
          <a:lstStyle/>
          <a:p>
            <a:r>
              <a:rPr lang="fr-FR" dirty="0"/>
              <a:t>Les textes de 2015 parlaient de l’apprentissage de la lecture sur la durée du cycle 2. </a:t>
            </a:r>
          </a:p>
          <a:p>
            <a:r>
              <a:rPr lang="fr-FR" dirty="0"/>
              <a:t>Le texte de </a:t>
            </a:r>
            <a:r>
              <a:rPr lang="fr-FR" b="1" dirty="0"/>
              <a:t>2018 </a:t>
            </a:r>
            <a:r>
              <a:rPr lang="fr-FR" dirty="0"/>
              <a:t>se focalise sur </a:t>
            </a:r>
            <a:r>
              <a:rPr lang="fr-FR" b="1" dirty="0">
                <a:solidFill>
                  <a:schemeClr val="bg1"/>
                </a:solidFill>
              </a:rPr>
              <a:t>l’année de CP </a:t>
            </a:r>
            <a:r>
              <a:rPr lang="fr-FR" dirty="0"/>
              <a:t>et </a:t>
            </a:r>
            <a:r>
              <a:rPr lang="fr-FR" dirty="0" smtClean="0"/>
              <a:t>précise </a:t>
            </a:r>
            <a:r>
              <a:rPr lang="fr-FR" b="1" dirty="0" smtClean="0"/>
              <a:t>les </a:t>
            </a:r>
            <a:r>
              <a:rPr lang="fr-FR" b="1" dirty="0"/>
              <a:t>attendus:</a:t>
            </a:r>
            <a:endParaRPr lang="fr-FR" dirty="0"/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b="1" dirty="0" smtClean="0"/>
              <a:t>Fin </a:t>
            </a:r>
            <a:r>
              <a:rPr lang="fr-FR" b="1" dirty="0"/>
              <a:t>de CP: </a:t>
            </a:r>
            <a:r>
              <a:rPr lang="fr-FR" dirty="0" smtClean="0"/>
              <a:t>lire </a:t>
            </a:r>
            <a:r>
              <a:rPr lang="fr-FR" b="1" dirty="0" smtClean="0"/>
              <a:t>50 </a:t>
            </a:r>
            <a:r>
              <a:rPr lang="fr-FR" b="1" dirty="0"/>
              <a:t>mots/minute. </a:t>
            </a:r>
            <a:endParaRPr lang="fr-FR" dirty="0"/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b="1" dirty="0" smtClean="0"/>
              <a:t>Fin </a:t>
            </a:r>
            <a:r>
              <a:rPr lang="fr-FR" b="1" dirty="0"/>
              <a:t>de cycle II</a:t>
            </a:r>
            <a:r>
              <a:rPr lang="fr-FR" dirty="0"/>
              <a:t>: </a:t>
            </a:r>
            <a:r>
              <a:rPr lang="fr-FR" dirty="0" smtClean="0"/>
              <a:t>lire </a:t>
            </a:r>
            <a:r>
              <a:rPr lang="fr-FR" b="1" dirty="0" smtClean="0"/>
              <a:t>90 mots/ minute</a:t>
            </a:r>
            <a:r>
              <a:rPr lang="fr-FR" dirty="0" smtClean="0"/>
              <a:t>, lire </a:t>
            </a:r>
            <a:r>
              <a:rPr lang="fr-FR" dirty="0"/>
              <a:t>à voix haute avec fluidité, après préparation, un texte d’une demi-page </a:t>
            </a:r>
            <a:r>
              <a:rPr lang="fr-FR" dirty="0" smtClean="0"/>
              <a:t>correspondant </a:t>
            </a:r>
            <a:r>
              <a:rPr lang="fr-FR" b="1" dirty="0" smtClean="0"/>
              <a:t>à </a:t>
            </a:r>
            <a:r>
              <a:rPr lang="fr-FR" b="1" dirty="0"/>
              <a:t>1400 à 1500 </a:t>
            </a:r>
            <a:r>
              <a:rPr lang="fr-FR" b="1" dirty="0" smtClean="0"/>
              <a:t>signes (environ 250 mots).</a:t>
            </a:r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/>
          <a:srcRect l="24233" t="16716" r="44808" b="4859"/>
          <a:stretch/>
        </p:blipFill>
        <p:spPr>
          <a:xfrm>
            <a:off x="9406780" y="836712"/>
            <a:ext cx="23257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83" y="260648"/>
            <a:ext cx="9007463" cy="636564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7748" y="260648"/>
            <a:ext cx="2952328" cy="6192688"/>
          </a:xfrm>
        </p:spPr>
        <p:txBody>
          <a:bodyPr rtlCol="0"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Progresser en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lecture/écriture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se constituant des référents culturels…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10585176" cy="2376264"/>
          </a:xfrm>
        </p:spPr>
        <p:txBody>
          <a:bodyPr rtlCol="0"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Bibliographie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Sitographie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2060848"/>
            <a:ext cx="8445777" cy="38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6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10585176" cy="2376264"/>
          </a:xfrm>
        </p:spPr>
        <p:txBody>
          <a:bodyPr rtlCol="0"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24" y="1240472"/>
            <a:ext cx="6092825" cy="5509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INCONTOURNABLES :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Savoir décoder des mots inconnus :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-Apprendre à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décoder les graphèmes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leurs combinaisons.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-Respecter une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découverte des CGP.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-Diversifier les activités autour de la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des syllabes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-Choisir des textes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déchiffrables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-Proposer des gammes pour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automatiser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décodage.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2-Apprendre à comprendre :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-Décoder et construire du sens : des objectifs poursuivis de façon simultanée.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-Amener l’élève à se construire une représentation mentale cohérente du texte.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-Echanger oralement à partir des textes et structurer ces échanges.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-Enseigner les inférences et apprendre à contrôler sa lecture.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-Exercer sa lecture à haute voix.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8849" y="1484784"/>
            <a:ext cx="5290179" cy="484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441960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3-Connaître le fonctionnement écrit de la langue :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-Apprendre le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geste d’écriture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-Apprendre à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copier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-Proposer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dictées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situations d’apprentissage ».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-Observer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régularités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langue écrite.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-Ritualiser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productions d’écrits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441960">
              <a:lnSpc>
                <a:spcPct val="107000"/>
              </a:lnSpc>
              <a:spcAft>
                <a:spcPts val="800"/>
              </a:spcAft>
            </a:pPr>
            <a:r>
              <a:rPr lang="fr-FR" sz="2200" b="1" u="sng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4-Construire un lexique étendu :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-Faire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expliciter la formation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mots.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Manipuler et observer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régularités pour construire un capital lexical.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mots, les catégoriser et les structurer.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Réutiliser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mots dans un contexte à </a:t>
            </a:r>
            <a:r>
              <a:rPr lang="fr-FR" sz="1400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l’oral ou à l’écrit</a:t>
            </a:r>
            <a:r>
              <a:rPr lang="fr-FR" sz="1400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1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476672"/>
            <a:ext cx="10157354" cy="852512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programmes en lien avec le guide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05780" y="1701800"/>
            <a:ext cx="4824536" cy="447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2015</a:t>
            </a:r>
          </a:p>
          <a:p>
            <a:r>
              <a:rPr lang="fr-FR" dirty="0" smtClean="0"/>
              <a:t>La </a:t>
            </a:r>
            <a:r>
              <a:rPr lang="fr-FR" dirty="0"/>
              <a:t>maitrise du fonctionnement du code phonographique, </a:t>
            </a:r>
            <a:r>
              <a:rPr lang="fr-FR" b="1" dirty="0">
                <a:solidFill>
                  <a:schemeClr val="bg1"/>
                </a:solidFill>
              </a:rPr>
              <a:t>va des sons vers les </a:t>
            </a:r>
            <a:r>
              <a:rPr lang="fr-FR" b="1" dirty="0" smtClean="0">
                <a:solidFill>
                  <a:schemeClr val="bg1"/>
                </a:solidFill>
              </a:rPr>
              <a:t>lettres </a:t>
            </a:r>
            <a:r>
              <a:rPr lang="fr-FR" dirty="0" smtClean="0"/>
              <a:t>et réciproquement.</a:t>
            </a:r>
            <a:endParaRPr lang="fr-FR" dirty="0"/>
          </a:p>
          <a:p>
            <a:r>
              <a:rPr lang="fr-FR" dirty="0" smtClean="0"/>
              <a:t>Cet </a:t>
            </a:r>
            <a:r>
              <a:rPr lang="fr-FR" dirty="0"/>
              <a:t>apprentissage est conduit en lecture et écriture de façon simultanée et </a:t>
            </a:r>
            <a:r>
              <a:rPr lang="fr-FR" dirty="0" smtClean="0"/>
              <a:t>complémentaire.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734372" y="1701800"/>
            <a:ext cx="6192688" cy="447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2018</a:t>
            </a:r>
          </a:p>
          <a:p>
            <a:r>
              <a:rPr lang="fr-FR" dirty="0" smtClean="0"/>
              <a:t>Maitrise </a:t>
            </a:r>
            <a:r>
              <a:rPr lang="fr-FR" dirty="0"/>
              <a:t>des correspondances graphème/phonème </a:t>
            </a:r>
            <a:r>
              <a:rPr lang="fr-FR" b="1" dirty="0">
                <a:solidFill>
                  <a:schemeClr val="bg1"/>
                </a:solidFill>
              </a:rPr>
              <a:t>qui va des lettres au groupes de lettres vers les sons </a:t>
            </a:r>
            <a:r>
              <a:rPr lang="fr-FR" dirty="0"/>
              <a:t>et réciproquement</a:t>
            </a:r>
          </a:p>
          <a:p>
            <a:r>
              <a:rPr lang="fr-FR" b="1" dirty="0">
                <a:solidFill>
                  <a:schemeClr val="bg1"/>
                </a:solidFill>
              </a:rPr>
              <a:t>La lecture fluide</a:t>
            </a:r>
            <a:r>
              <a:rPr lang="fr-FR" dirty="0"/>
              <a:t>, qui doit être acquise au CP, est la condition indispensable à la bonne </a:t>
            </a:r>
            <a:r>
              <a:rPr lang="fr-FR" b="1" dirty="0">
                <a:solidFill>
                  <a:schemeClr val="bg1"/>
                </a:solidFill>
              </a:rPr>
              <a:t>compréhension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 smtClean="0"/>
              <a:t>des </a:t>
            </a:r>
            <a:r>
              <a:rPr lang="fr-FR" dirty="0"/>
              <a:t>textes.</a:t>
            </a:r>
          </a:p>
          <a:p>
            <a:r>
              <a:rPr lang="fr-FR" dirty="0" smtClean="0"/>
              <a:t>Le </a:t>
            </a:r>
            <a:r>
              <a:rPr lang="fr-FR" dirty="0">
                <a:solidFill>
                  <a:schemeClr val="bg1"/>
                </a:solidFill>
              </a:rPr>
              <a:t>travail de lecture est mené en lien avec </a:t>
            </a:r>
            <a:r>
              <a:rPr lang="fr-FR" b="1" dirty="0">
                <a:solidFill>
                  <a:schemeClr val="bg1"/>
                </a:solidFill>
              </a:rPr>
              <a:t>l’écriture et progressivement le vocabulaire, la grammaire et l’orthographe.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1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Renforcement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rôle de la lecture à haute voix dans la compréhension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05780" y="1701800"/>
            <a:ext cx="4824536" cy="4823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/>
              <a:t>2015</a:t>
            </a:r>
          </a:p>
          <a:p>
            <a:r>
              <a:rPr lang="fr-FR" dirty="0" smtClean="0"/>
              <a:t>La </a:t>
            </a:r>
            <a:r>
              <a:rPr lang="fr-FR" dirty="0"/>
              <a:t>lecture à voix haute est un exercice complexe qui sollicite des habiletés multiples. </a:t>
            </a:r>
            <a:endParaRPr lang="fr-FR" dirty="0" smtClean="0"/>
          </a:p>
          <a:p>
            <a:r>
              <a:rPr lang="fr-FR" dirty="0" smtClean="0"/>
              <a:t>Pratiquée </a:t>
            </a:r>
            <a:r>
              <a:rPr lang="fr-FR" dirty="0"/>
              <a:t>selon diverses modalités, elle concourt à l'articulation entre code et sens et permet aux élèves de se familiariser avec la syntaxe de l'écrit. </a:t>
            </a:r>
            <a:endParaRPr lang="fr-FR" dirty="0" smtClean="0"/>
          </a:p>
          <a:p>
            <a:r>
              <a:rPr lang="fr-FR" dirty="0" smtClean="0"/>
              <a:t>L'entrainement </a:t>
            </a:r>
            <a:r>
              <a:rPr lang="fr-FR" dirty="0"/>
              <a:t>à la lecture fluide contribue aussi à l'automatisation des processus d'identification des mots.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734372" y="1701800"/>
            <a:ext cx="6192688" cy="4470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/>
              <a:t>2018</a:t>
            </a:r>
          </a:p>
          <a:p>
            <a:r>
              <a:rPr lang="fr-FR" b="1" dirty="0" smtClean="0"/>
              <a:t>La </a:t>
            </a:r>
            <a:r>
              <a:rPr lang="fr-FR" b="1" dirty="0"/>
              <a:t>lecture à voix haute est une </a:t>
            </a:r>
            <a:r>
              <a:rPr lang="fr-FR" b="1" dirty="0">
                <a:solidFill>
                  <a:schemeClr val="bg1"/>
                </a:solidFill>
              </a:rPr>
              <a:t>activité centrale pour développer la fluidité et l’aisance de la lecture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b="1" dirty="0" smtClean="0"/>
              <a:t>Cet </a:t>
            </a:r>
            <a:r>
              <a:rPr lang="fr-FR" b="1" dirty="0"/>
              <a:t>exercice sollicite des habiletés multiples. </a:t>
            </a:r>
            <a:r>
              <a:rPr lang="fr-FR" b="1" dirty="0">
                <a:solidFill>
                  <a:schemeClr val="bg1"/>
                </a:solidFill>
              </a:rPr>
              <a:t>Pratiquée selon diverses modalités, elle concourt à l’articulation entre l’identification des mots écrits et la compréhension,</a:t>
            </a:r>
            <a:r>
              <a:rPr lang="fr-FR" b="1" dirty="0"/>
              <a:t> et permet aux élèves d’aborder de manière explicite la syntaxe de l’écrit.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3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Lecture : construire le parcours d'un lecteur autonome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service n° 2018-049 du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25-4-2018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Comprendre en maîtrisant le code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alphabétique.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Comprendre le sens explicite et les implicites des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Comprendre des textes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longs.</a:t>
            </a: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cycle 2, du CP au CE2, de cinq à dix œuvres sont étudiées par année scolaire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Partager ses lectures : le plaisir de lire et de mieux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comprendre.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4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OUTIL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outil, fondé sur l’état de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recherche, pour enseigner la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l’écriture au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CP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(mai 18)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856706"/>
            <a:ext cx="3562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304800"/>
            <a:ext cx="10157354" cy="139700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outil pour apporter des réponses aux questions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796" y="1757680"/>
            <a:ext cx="7604146" cy="491168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 signifie « savoir lire »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? Que signifie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« savoir écrire »?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devient-on lecteur et scripteur?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stratégies retenir pour apprendre à lire et à écrire?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enseignements conduire en parallèle pour soutenir ces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apprentissages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permettre leur développement?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Étude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la langue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Compréhension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analyser et choisir un manuel de lecture pour le CP?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repérer les difficultés en lecture et y répondre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42" y="1268760"/>
            <a:ext cx="35623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rayonnages de bibliothèque bleue (grand écran)</Template>
  <TotalTime>0</TotalTime>
  <Words>1739</Words>
  <Application>Microsoft Office PowerPoint</Application>
  <PresentationFormat>Personnalisé</PresentationFormat>
  <Paragraphs>277</Paragraphs>
  <Slides>42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Century Gothic</vt:lpstr>
      <vt:lpstr>CenturyGothic</vt:lpstr>
      <vt:lpstr>Chivo</vt:lpstr>
      <vt:lpstr>Chivo Bold</vt:lpstr>
      <vt:lpstr>Chivo Light</vt:lpstr>
      <vt:lpstr>Times New Roman</vt:lpstr>
      <vt:lpstr>Trebuchet MS</vt:lpstr>
      <vt:lpstr>Wingdings</vt:lpstr>
      <vt:lpstr>Livres 16:9</vt:lpstr>
      <vt:lpstr>Lire, écrire, comprendre : vers une culture commune au cycle 2</vt:lpstr>
      <vt:lpstr>LE PARCOURS EN DISTANCIEL</vt:lpstr>
      <vt:lpstr>Un plan national en faveur de l’apprentissage de la lecture</vt:lpstr>
      <vt:lpstr>Ajustement des programmes</vt:lpstr>
      <vt:lpstr>Des programmes en lien avec le guide</vt:lpstr>
      <vt:lpstr>Renforcement du rôle de la lecture à haute voix dans la compréhension</vt:lpstr>
      <vt:lpstr>Lecture : construire le parcours d'un lecteur autonome</vt:lpstr>
      <vt:lpstr>UN OUTIL</vt:lpstr>
      <vt:lpstr>Un outil pour apporter des réponses aux questions </vt:lpstr>
      <vt:lpstr>Savoir lire ?</vt:lpstr>
      <vt:lpstr>Savoir lire, savoir écrire ?</vt:lpstr>
      <vt:lpstr>Savoir lire, savoir écrire ?</vt:lpstr>
      <vt:lpstr>Savoir lire ? C’est d’abord décoder.</vt:lpstr>
      <vt:lpstr>Méthodologie</vt:lpstr>
      <vt:lpstr>Progressivité</vt:lpstr>
      <vt:lpstr>La séance de lecture</vt:lpstr>
      <vt:lpstr>La compréhension</vt:lpstr>
      <vt:lpstr>LA COMPREHENSION à partir de textes lus par l’enseignant    dans le guide p 93:    Une approche pédagogique explicite ou directe avec six caractéristiques.</vt:lpstr>
      <vt:lpstr>Présentation PowerPoint</vt:lpstr>
      <vt:lpstr>Présentation PowerPoint</vt:lpstr>
      <vt:lpstr>AQT : Atelier Questionnement de Texte  ACT: Atelier de Compréhension de Texte    deux démarches complémentaires</vt:lpstr>
      <vt:lpstr>AQT: Atelier de Questionnement de Texte</vt:lpstr>
      <vt:lpstr>AQT: atelier de questionnement de texte</vt:lpstr>
      <vt:lpstr>AQT: Atelier de Questionnement de Texte</vt:lpstr>
      <vt:lpstr>ACT: Atelier de Compréhension de Texte</vt:lpstr>
      <vt:lpstr>ACT: atelier de compréhension de texte</vt:lpstr>
      <vt:lpstr>Restitution du récit https://www.reseau-canope.fr/bsd/sequence.aspx?bloc=844 </vt:lpstr>
      <vt:lpstr>Savoir écrire</vt:lpstr>
      <vt:lpstr>La copie</vt:lpstr>
      <vt:lpstr>Présentation PowerPoint</vt:lpstr>
      <vt:lpstr>Présentation PowerPoint</vt:lpstr>
      <vt:lpstr>Dans l’apprentissage de l’orthographe</vt:lpstr>
      <vt:lpstr>FIXATION ORTHOGRAPHIQUE </vt:lpstr>
      <vt:lpstr>FIXATION ORTHOGRAPHIQUE </vt:lpstr>
      <vt:lpstr>Dans l’apprentissage de l’orthographe</vt:lpstr>
      <vt:lpstr>Apprentissage de l’orthographe</vt:lpstr>
      <vt:lpstr>La production d’écrit : rédaction de textes</vt:lpstr>
      <vt:lpstr>Des outils et des aides</vt:lpstr>
      <vt:lpstr>Progresser en lecture/écriture… en recevant un enseignement structuré autour du vocabulaire…</vt:lpstr>
      <vt:lpstr>Progresser en lecture/écriture  … en se constituant des référents culturels…</vt:lpstr>
      <vt:lpstr>Bibliographie Sitographie</vt:lpstr>
      <vt:lpstr>Synthèse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2018-06-09T13:27:55Z</dcterms:created>
  <dcterms:modified xsi:type="dcterms:W3CDTF">2019-03-05T16:35:14Z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