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8" r:id="rId3"/>
    <p:sldId id="261" r:id="rId4"/>
    <p:sldId id="262" r:id="rId5"/>
    <p:sldId id="265" r:id="rId6"/>
    <p:sldId id="264" r:id="rId7"/>
    <p:sldId id="266" r:id="rId8"/>
    <p:sldId id="267" r:id="rId9"/>
    <p:sldId id="268" r:id="rId10"/>
    <p:sldId id="269" r:id="rId11"/>
    <p:sldId id="273" r:id="rId12"/>
    <p:sldId id="274" r:id="rId13"/>
    <p:sldId id="277" r:id="rId14"/>
    <p:sldId id="275" r:id="rId15"/>
    <p:sldId id="276" r:id="rId16"/>
    <p:sldId id="278" r:id="rId17"/>
    <p:sldId id="279" r:id="rId18"/>
    <p:sldId id="280" r:id="rId19"/>
    <p:sldId id="271" r:id="rId20"/>
    <p:sldId id="272"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715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4903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139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3213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49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6986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43966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727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747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768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97787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8914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3746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8937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40156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6/6/2019</a:t>
            </a:fld>
            <a:endParaRPr lang="en-US" dirty="0"/>
          </a:p>
        </p:txBody>
      </p:sp>
    </p:spTree>
    <p:extLst>
      <p:ext uri="{BB962C8B-B14F-4D97-AF65-F5344CB8AC3E}">
        <p14:creationId xmlns:p14="http://schemas.microsoft.com/office/powerpoint/2010/main" val="151987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983593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Hil4ER32DU" TargetMode="External"/><Relationship Id="rId2" Type="http://schemas.openxmlformats.org/officeDocument/2006/relationships/hyperlink" Target="image%20voc%20av%20aude.gwb"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816" y="2404534"/>
            <a:ext cx="10959737" cy="1646302"/>
          </a:xfrm>
        </p:spPr>
        <p:txBody>
          <a:bodyPr/>
          <a:lstStyle/>
          <a:p>
            <a:pPr algn="l"/>
            <a:r>
              <a:rPr lang="fr-FR" sz="3200" dirty="0" smtClean="0"/>
              <a:t>Comment donner une dynamique au vocabulaire lors de l’enseignement du français ?</a:t>
            </a:r>
            <a:endParaRPr lang="fr-FR" sz="3200" dirty="0"/>
          </a:p>
        </p:txBody>
      </p:sp>
      <p:sp>
        <p:nvSpPr>
          <p:cNvPr id="3" name="Sous-titre 2"/>
          <p:cNvSpPr>
            <a:spLocks noGrp="1"/>
          </p:cNvSpPr>
          <p:nvPr>
            <p:ph type="subTitle" idx="1"/>
          </p:nvPr>
        </p:nvSpPr>
        <p:spPr>
          <a:xfrm>
            <a:off x="2774164" y="5409370"/>
            <a:ext cx="7766936" cy="1096899"/>
          </a:xfrm>
        </p:spPr>
        <p:txBody>
          <a:bodyPr/>
          <a:lstStyle/>
          <a:p>
            <a:r>
              <a:rPr lang="fr-FR" dirty="0" smtClean="0"/>
              <a:t>Concertation accompagnée CE1 REP+ de Compiègne</a:t>
            </a:r>
            <a:endParaRPr lang="fr-FR" dirty="0"/>
          </a:p>
        </p:txBody>
      </p:sp>
    </p:spTree>
    <p:extLst>
      <p:ext uri="{BB962C8B-B14F-4D97-AF65-F5344CB8AC3E}">
        <p14:creationId xmlns:p14="http://schemas.microsoft.com/office/powerpoint/2010/main" val="231597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509" y="609600"/>
            <a:ext cx="11220993" cy="1320800"/>
          </a:xfrm>
        </p:spPr>
        <p:txBody>
          <a:bodyPr/>
          <a:lstStyle/>
          <a:p>
            <a:r>
              <a:rPr lang="fr-FR" dirty="0" smtClean="0">
                <a:solidFill>
                  <a:schemeClr val="tx1"/>
                </a:solidFill>
              </a:rPr>
              <a:t>Le lexique indispensable à la compréhension de texte</a:t>
            </a:r>
            <a:endParaRPr lang="fr-FR" dirty="0">
              <a:solidFill>
                <a:schemeClr val="tx1"/>
              </a:solidFill>
            </a:endParaRPr>
          </a:p>
        </p:txBody>
      </p:sp>
      <p:sp>
        <p:nvSpPr>
          <p:cNvPr id="3" name="Espace réservé du contenu 2"/>
          <p:cNvSpPr>
            <a:spLocks noGrp="1"/>
          </p:cNvSpPr>
          <p:nvPr>
            <p:ph idx="1"/>
          </p:nvPr>
        </p:nvSpPr>
        <p:spPr>
          <a:xfrm>
            <a:off x="431074" y="1436915"/>
            <a:ext cx="10907486" cy="4604448"/>
          </a:xfrm>
        </p:spPr>
        <p:txBody>
          <a:bodyPr/>
          <a:lstStyle/>
          <a:p>
            <a:r>
              <a:rPr lang="fr-FR" dirty="0" smtClean="0"/>
              <a:t>Travailler les stratégies de lecture avec comme support un album reprenant le champ lexical étudié.</a:t>
            </a:r>
          </a:p>
          <a:p>
            <a:r>
              <a:rPr lang="fr-FR" dirty="0" smtClean="0"/>
              <a:t>Module autour de la compréhension sur le site Teacher Charlotte, le mini </a:t>
            </a:r>
            <a:r>
              <a:rPr lang="fr-FR" dirty="0" err="1" smtClean="0"/>
              <a:t>lectorino</a:t>
            </a:r>
            <a:r>
              <a:rPr lang="fr-FR" dirty="0" smtClean="0"/>
              <a:t>, </a:t>
            </a:r>
            <a:r>
              <a:rPr lang="fr-FR" dirty="0" err="1" smtClean="0"/>
              <a:t>lectorinette</a:t>
            </a:r>
            <a:r>
              <a:rPr lang="fr-FR" dirty="0" smtClean="0"/>
              <a:t>.</a:t>
            </a:r>
            <a:endParaRPr lang="fr-FR" dirty="0"/>
          </a:p>
        </p:txBody>
      </p:sp>
      <p:pic>
        <p:nvPicPr>
          <p:cNvPr id="4" name="Image 3"/>
          <p:cNvPicPr>
            <a:picLocks noChangeAspect="1"/>
          </p:cNvPicPr>
          <p:nvPr/>
        </p:nvPicPr>
        <p:blipFill>
          <a:blip r:embed="rId2"/>
          <a:stretch>
            <a:fillRect/>
          </a:stretch>
        </p:blipFill>
        <p:spPr>
          <a:xfrm>
            <a:off x="3793304" y="2312625"/>
            <a:ext cx="4261401" cy="890179"/>
          </a:xfrm>
          <a:prstGeom prst="rect">
            <a:avLst/>
          </a:prstGeom>
        </p:spPr>
      </p:pic>
      <p:pic>
        <p:nvPicPr>
          <p:cNvPr id="5" name="Image 4"/>
          <p:cNvPicPr>
            <a:picLocks noChangeAspect="1"/>
          </p:cNvPicPr>
          <p:nvPr/>
        </p:nvPicPr>
        <p:blipFill>
          <a:blip r:embed="rId3"/>
          <a:stretch>
            <a:fillRect/>
          </a:stretch>
        </p:blipFill>
        <p:spPr>
          <a:xfrm>
            <a:off x="533808" y="3245154"/>
            <a:ext cx="6238875" cy="3505200"/>
          </a:xfrm>
          <a:prstGeom prst="rect">
            <a:avLst/>
          </a:prstGeom>
        </p:spPr>
      </p:pic>
      <p:sp>
        <p:nvSpPr>
          <p:cNvPr id="6" name="Rectangle 5"/>
          <p:cNvSpPr/>
          <p:nvPr/>
        </p:nvSpPr>
        <p:spPr>
          <a:xfrm>
            <a:off x="7276011" y="3709851"/>
            <a:ext cx="4702629" cy="2939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solidFill>
              </a:rPr>
              <a:t>Stratégies travaillées dans ce module:</a:t>
            </a:r>
          </a:p>
          <a:p>
            <a:r>
              <a:rPr lang="fr-FR" sz="1600" dirty="0" smtClean="0">
                <a:solidFill>
                  <a:schemeClr val="tx1"/>
                </a:solidFill>
              </a:rPr>
              <a:t>1/ Je cherche ce que ressentent les personnages.</a:t>
            </a:r>
          </a:p>
          <a:p>
            <a:r>
              <a:rPr lang="fr-FR" sz="1600" dirty="0" smtClean="0">
                <a:solidFill>
                  <a:schemeClr val="tx1"/>
                </a:solidFill>
              </a:rPr>
              <a:t>2/J’essaie de comprendre les réactions des personnages.</a:t>
            </a:r>
          </a:p>
          <a:p>
            <a:r>
              <a:rPr lang="fr-FR" sz="1600" dirty="0" smtClean="0">
                <a:solidFill>
                  <a:schemeClr val="tx1"/>
                </a:solidFill>
              </a:rPr>
              <a:t>3/Je me fais le film de l’histoire dans ma tête.</a:t>
            </a:r>
          </a:p>
          <a:p>
            <a:r>
              <a:rPr lang="fr-FR" sz="1600" dirty="0" smtClean="0">
                <a:solidFill>
                  <a:schemeClr val="tx1"/>
                </a:solidFill>
              </a:rPr>
              <a:t>4/Je fais des pauses et j’essaie d’imaginer la suite de l’histoire.</a:t>
            </a:r>
            <a:endParaRPr lang="fr-FR" sz="1600" dirty="0">
              <a:solidFill>
                <a:schemeClr val="tx1"/>
              </a:solidFill>
            </a:endParaRPr>
          </a:p>
        </p:txBody>
      </p:sp>
    </p:spTree>
    <p:extLst>
      <p:ext uri="{BB962C8B-B14F-4D97-AF65-F5344CB8AC3E}">
        <p14:creationId xmlns:p14="http://schemas.microsoft.com/office/powerpoint/2010/main" val="262816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3905" y="2817223"/>
            <a:ext cx="10635101" cy="1320800"/>
          </a:xfrm>
        </p:spPr>
        <p:txBody>
          <a:bodyPr/>
          <a:lstStyle/>
          <a:p>
            <a:r>
              <a:rPr lang="fr-FR" dirty="0"/>
              <a:t>Construire des outils pour structurer l’apprentissage et soutenir la mémoire</a:t>
            </a:r>
          </a:p>
        </p:txBody>
      </p:sp>
    </p:spTree>
    <p:extLst>
      <p:ext uri="{BB962C8B-B14F-4D97-AF65-F5344CB8AC3E}">
        <p14:creationId xmlns:p14="http://schemas.microsoft.com/office/powerpoint/2010/main" val="12859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9006" y="246194"/>
            <a:ext cx="11586754" cy="6264383"/>
          </a:xfrm>
          <a:prstGeom prst="rect">
            <a:avLst/>
          </a:prstGeom>
        </p:spPr>
      </p:pic>
    </p:spTree>
    <p:extLst>
      <p:ext uri="{BB962C8B-B14F-4D97-AF65-F5344CB8AC3E}">
        <p14:creationId xmlns:p14="http://schemas.microsoft.com/office/powerpoint/2010/main" val="404657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896357" cy="1320800"/>
          </a:xfrm>
        </p:spPr>
        <p:txBody>
          <a:bodyPr/>
          <a:lstStyle/>
          <a:p>
            <a:r>
              <a:rPr lang="fr-FR" dirty="0" smtClean="0">
                <a:solidFill>
                  <a:schemeClr val="tx1"/>
                </a:solidFill>
              </a:rPr>
              <a:t>La boîte à mots: réinvestir en écrivant des phrases.</a:t>
            </a:r>
            <a:endParaRPr lang="fr-FR" dirty="0">
              <a:solidFill>
                <a:schemeClr val="tx1"/>
              </a:solidFill>
            </a:endParaRPr>
          </a:p>
        </p:txBody>
      </p:sp>
      <p:pic>
        <p:nvPicPr>
          <p:cNvPr id="4" name="Espace réservé du contenu 3"/>
          <p:cNvPicPr>
            <a:picLocks noGrp="1" noChangeAspect="1"/>
          </p:cNvPicPr>
          <p:nvPr>
            <p:ph idx="1"/>
          </p:nvPr>
        </p:nvPicPr>
        <p:blipFill>
          <a:blip r:embed="rId2"/>
          <a:stretch>
            <a:fillRect/>
          </a:stretch>
        </p:blipFill>
        <p:spPr>
          <a:xfrm>
            <a:off x="1565059" y="1541418"/>
            <a:ext cx="9296656" cy="5094514"/>
          </a:xfrm>
          <a:prstGeom prst="rect">
            <a:avLst/>
          </a:prstGeom>
        </p:spPr>
      </p:pic>
    </p:spTree>
    <p:extLst>
      <p:ext uri="{BB962C8B-B14F-4D97-AF65-F5344CB8AC3E}">
        <p14:creationId xmlns:p14="http://schemas.microsoft.com/office/powerpoint/2010/main" val="266268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62000"/>
          </a:xfrm>
        </p:spPr>
        <p:txBody>
          <a:bodyPr/>
          <a:lstStyle/>
          <a:p>
            <a:r>
              <a:rPr lang="fr-FR" dirty="0" smtClean="0">
                <a:solidFill>
                  <a:schemeClr val="tx1"/>
                </a:solidFill>
              </a:rPr>
              <a:t>La grille sémique</a:t>
            </a:r>
            <a:endParaRPr lang="fr-FR" dirty="0">
              <a:solidFill>
                <a:schemeClr val="tx1"/>
              </a:solidFill>
            </a:endParaRPr>
          </a:p>
        </p:txBody>
      </p:sp>
      <p:sp>
        <p:nvSpPr>
          <p:cNvPr id="3" name="Espace réservé du contenu 2"/>
          <p:cNvSpPr>
            <a:spLocks noGrp="1"/>
          </p:cNvSpPr>
          <p:nvPr>
            <p:ph idx="1"/>
          </p:nvPr>
        </p:nvSpPr>
        <p:spPr>
          <a:xfrm>
            <a:off x="677334" y="1541417"/>
            <a:ext cx="8596668" cy="4499945"/>
          </a:xfrm>
        </p:spPr>
        <p:txBody>
          <a:bodyPr/>
          <a:lstStyle/>
          <a:p>
            <a:r>
              <a:rPr lang="fr-FR" dirty="0">
                <a:solidFill>
                  <a:schemeClr val="tx1"/>
                </a:solidFill>
              </a:rPr>
              <a:t>La grille sémique permet d’affiner le sens d’un mot. Elle peut être un outil intermédiaire pour définir un mot.</a:t>
            </a:r>
            <a:endParaRPr lang="fr-FR" dirty="0"/>
          </a:p>
        </p:txBody>
      </p:sp>
      <p:pic>
        <p:nvPicPr>
          <p:cNvPr id="4" name="Image 3"/>
          <p:cNvPicPr>
            <a:picLocks noChangeAspect="1"/>
          </p:cNvPicPr>
          <p:nvPr/>
        </p:nvPicPr>
        <p:blipFill>
          <a:blip r:embed="rId2"/>
          <a:stretch>
            <a:fillRect/>
          </a:stretch>
        </p:blipFill>
        <p:spPr>
          <a:xfrm>
            <a:off x="231347" y="2147570"/>
            <a:ext cx="6390593" cy="1429294"/>
          </a:xfrm>
          <a:prstGeom prst="rect">
            <a:avLst/>
          </a:prstGeom>
        </p:spPr>
      </p:pic>
      <p:pic>
        <p:nvPicPr>
          <p:cNvPr id="5" name="Image 4"/>
          <p:cNvPicPr>
            <a:picLocks noChangeAspect="1"/>
          </p:cNvPicPr>
          <p:nvPr/>
        </p:nvPicPr>
        <p:blipFill>
          <a:blip r:embed="rId3"/>
          <a:stretch>
            <a:fillRect/>
          </a:stretch>
        </p:blipFill>
        <p:spPr>
          <a:xfrm>
            <a:off x="3426643" y="3548851"/>
            <a:ext cx="7878127" cy="3309149"/>
          </a:xfrm>
          <a:prstGeom prst="rect">
            <a:avLst/>
          </a:prstGeom>
        </p:spPr>
      </p:pic>
    </p:spTree>
    <p:extLst>
      <p:ext uri="{BB962C8B-B14F-4D97-AF65-F5344CB8AC3E}">
        <p14:creationId xmlns:p14="http://schemas.microsoft.com/office/powerpoint/2010/main" val="238600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L’échelle linéaire</a:t>
            </a:r>
            <a:endParaRPr lang="fr-FR" dirty="0">
              <a:solidFill>
                <a:schemeClr val="tx1"/>
              </a:solidFill>
            </a:endParaRPr>
          </a:p>
        </p:txBody>
      </p:sp>
      <p:sp>
        <p:nvSpPr>
          <p:cNvPr id="3" name="Espace réservé du contenu 2"/>
          <p:cNvSpPr>
            <a:spLocks noGrp="1"/>
          </p:cNvSpPr>
          <p:nvPr>
            <p:ph idx="1"/>
          </p:nvPr>
        </p:nvSpPr>
        <p:spPr>
          <a:xfrm>
            <a:off x="677334" y="1423851"/>
            <a:ext cx="8596668" cy="4617511"/>
          </a:xfrm>
        </p:spPr>
        <p:txBody>
          <a:bodyPr/>
          <a:lstStyle/>
          <a:p>
            <a:r>
              <a:rPr lang="fr-FR" dirty="0">
                <a:solidFill>
                  <a:schemeClr val="tx1"/>
                </a:solidFill>
              </a:rPr>
              <a:t>L’échelle linéaire détermine une gradation dans le sens des mots.</a:t>
            </a:r>
            <a:endParaRPr lang="fr-FR" dirty="0"/>
          </a:p>
        </p:txBody>
      </p:sp>
      <p:cxnSp>
        <p:nvCxnSpPr>
          <p:cNvPr id="6" name="Connecteur droit avec flèche 5"/>
          <p:cNvCxnSpPr/>
          <p:nvPr/>
        </p:nvCxnSpPr>
        <p:spPr>
          <a:xfrm>
            <a:off x="822960" y="3657600"/>
            <a:ext cx="9183189" cy="750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22960" y="2991394"/>
            <a:ext cx="16197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inquiet</a:t>
            </a:r>
            <a:endParaRPr lang="fr-FR" dirty="0"/>
          </a:p>
        </p:txBody>
      </p:sp>
      <p:sp>
        <p:nvSpPr>
          <p:cNvPr id="8" name="Rectangle 7"/>
          <p:cNvSpPr/>
          <p:nvPr/>
        </p:nvSpPr>
        <p:spPr>
          <a:xfrm>
            <a:off x="3294017" y="2991394"/>
            <a:ext cx="16197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apeuré</a:t>
            </a:r>
            <a:endParaRPr lang="fr-FR" dirty="0"/>
          </a:p>
        </p:txBody>
      </p:sp>
      <p:sp>
        <p:nvSpPr>
          <p:cNvPr id="9" name="Rectangle 8"/>
          <p:cNvSpPr/>
          <p:nvPr/>
        </p:nvSpPr>
        <p:spPr>
          <a:xfrm>
            <a:off x="5765074" y="2991394"/>
            <a:ext cx="16197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horrifié</a:t>
            </a:r>
            <a:endParaRPr lang="fr-FR" dirty="0"/>
          </a:p>
        </p:txBody>
      </p:sp>
      <p:sp>
        <p:nvSpPr>
          <p:cNvPr id="10" name="Rectangle 9"/>
          <p:cNvSpPr/>
          <p:nvPr/>
        </p:nvSpPr>
        <p:spPr>
          <a:xfrm>
            <a:off x="8236131" y="2991394"/>
            <a:ext cx="16197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terrorisé</a:t>
            </a:r>
            <a:endParaRPr lang="fr-FR" dirty="0"/>
          </a:p>
        </p:txBody>
      </p:sp>
      <p:cxnSp>
        <p:nvCxnSpPr>
          <p:cNvPr id="13" name="Connecteur droit 12"/>
          <p:cNvCxnSpPr>
            <a:stCxn id="7" idx="2"/>
          </p:cNvCxnSpPr>
          <p:nvPr/>
        </p:nvCxnSpPr>
        <p:spPr>
          <a:xfrm>
            <a:off x="1632857" y="3448594"/>
            <a:ext cx="0" cy="20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8" idx="2"/>
          </p:cNvCxnSpPr>
          <p:nvPr/>
        </p:nvCxnSpPr>
        <p:spPr>
          <a:xfrm>
            <a:off x="4103914" y="3448594"/>
            <a:ext cx="0" cy="20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9" idx="2"/>
          </p:cNvCxnSpPr>
          <p:nvPr/>
        </p:nvCxnSpPr>
        <p:spPr>
          <a:xfrm>
            <a:off x="6574971" y="3448594"/>
            <a:ext cx="0" cy="20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0" idx="2"/>
          </p:cNvCxnSpPr>
          <p:nvPr/>
        </p:nvCxnSpPr>
        <p:spPr>
          <a:xfrm>
            <a:off x="9046028" y="3448594"/>
            <a:ext cx="0" cy="2465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12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du dico de la classe</a:t>
            </a:r>
            <a:endParaRPr lang="fr-FR" dirty="0"/>
          </a:p>
        </p:txBody>
      </p:sp>
      <p:pic>
        <p:nvPicPr>
          <p:cNvPr id="4" name="Espace réservé du contenu 3"/>
          <p:cNvPicPr>
            <a:picLocks noGrp="1" noChangeAspect="1"/>
          </p:cNvPicPr>
          <p:nvPr>
            <p:ph idx="1"/>
          </p:nvPr>
        </p:nvPicPr>
        <p:blipFill>
          <a:blip r:embed="rId2"/>
          <a:stretch>
            <a:fillRect/>
          </a:stretch>
        </p:blipFill>
        <p:spPr>
          <a:xfrm>
            <a:off x="999650" y="1336430"/>
            <a:ext cx="3187108" cy="4840672"/>
          </a:xfrm>
          <a:prstGeom prst="rect">
            <a:avLst/>
          </a:prstGeom>
        </p:spPr>
      </p:pic>
      <p:pic>
        <p:nvPicPr>
          <p:cNvPr id="5" name="Image 4"/>
          <p:cNvPicPr>
            <a:picLocks noChangeAspect="1"/>
          </p:cNvPicPr>
          <p:nvPr/>
        </p:nvPicPr>
        <p:blipFill>
          <a:blip r:embed="rId3"/>
          <a:stretch>
            <a:fillRect/>
          </a:stretch>
        </p:blipFill>
        <p:spPr>
          <a:xfrm>
            <a:off x="4509073" y="1336430"/>
            <a:ext cx="3525143" cy="4816891"/>
          </a:xfrm>
          <a:prstGeom prst="rect">
            <a:avLst/>
          </a:prstGeom>
        </p:spPr>
      </p:pic>
    </p:spTree>
    <p:extLst>
      <p:ext uri="{BB962C8B-B14F-4D97-AF65-F5344CB8AC3E}">
        <p14:creationId xmlns:p14="http://schemas.microsoft.com/office/powerpoint/2010/main" val="849818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1" y="609599"/>
            <a:ext cx="11377748" cy="1624149"/>
          </a:xfrm>
        </p:spPr>
        <p:txBody>
          <a:bodyPr>
            <a:normAutofit fontScale="90000"/>
          </a:bodyPr>
          <a:lstStyle/>
          <a:p>
            <a:r>
              <a:rPr lang="fr-FR" dirty="0" smtClean="0">
                <a:solidFill>
                  <a:schemeClr val="tx1"/>
                </a:solidFill>
              </a:rPr>
              <a:t>Rédaction d’une programmation à partir d’une entrée vocabulaire</a:t>
            </a:r>
            <a:br>
              <a:rPr lang="fr-FR" dirty="0" smtClean="0">
                <a:solidFill>
                  <a:schemeClr val="tx1"/>
                </a:solidFill>
              </a:rPr>
            </a:br>
            <a:r>
              <a:rPr lang="fr-FR" dirty="0" smtClean="0">
                <a:solidFill>
                  <a:schemeClr val="tx1"/>
                </a:solidFill>
              </a:rPr>
              <a:t>Projet de </a:t>
            </a:r>
            <a:r>
              <a:rPr lang="fr-FR" smtClean="0">
                <a:solidFill>
                  <a:schemeClr val="tx1"/>
                </a:solidFill>
              </a:rPr>
              <a:t>réseau Malraux: Dis-moi</a:t>
            </a:r>
            <a:r>
              <a:rPr lang="fr-FR" dirty="0" smtClean="0">
                <a:solidFill>
                  <a:schemeClr val="tx1"/>
                </a:solidFill>
              </a:rPr>
              <a:t>, dix mots.</a:t>
            </a:r>
            <a:endParaRPr lang="fr-FR" dirty="0">
              <a:solidFill>
                <a:schemeClr val="tx1"/>
              </a:solidFill>
            </a:endParaRPr>
          </a:p>
        </p:txBody>
      </p:sp>
      <p:pic>
        <p:nvPicPr>
          <p:cNvPr id="3" name="Image 2"/>
          <p:cNvPicPr>
            <a:picLocks noChangeAspect="1"/>
          </p:cNvPicPr>
          <p:nvPr/>
        </p:nvPicPr>
        <p:blipFill>
          <a:blip r:embed="rId2"/>
          <a:stretch>
            <a:fillRect/>
          </a:stretch>
        </p:blipFill>
        <p:spPr>
          <a:xfrm>
            <a:off x="1071154" y="2233748"/>
            <a:ext cx="9466625" cy="4372555"/>
          </a:xfrm>
          <a:prstGeom prst="rect">
            <a:avLst/>
          </a:prstGeom>
        </p:spPr>
      </p:pic>
    </p:spTree>
    <p:extLst>
      <p:ext uri="{BB962C8B-B14F-4D97-AF65-F5344CB8AC3E}">
        <p14:creationId xmlns:p14="http://schemas.microsoft.com/office/powerpoint/2010/main" val="207525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231" y="3666308"/>
            <a:ext cx="8596668" cy="1320800"/>
          </a:xfrm>
        </p:spPr>
        <p:txBody>
          <a:bodyPr/>
          <a:lstStyle/>
          <a:p>
            <a:r>
              <a:rPr lang="fr-FR" dirty="0" smtClean="0"/>
              <a:t>D’autres entrées :</a:t>
            </a:r>
            <a:endParaRPr lang="fr-FR" dirty="0"/>
          </a:p>
        </p:txBody>
      </p:sp>
    </p:spTree>
    <p:extLst>
      <p:ext uri="{BB962C8B-B14F-4D97-AF65-F5344CB8AC3E}">
        <p14:creationId xmlns:p14="http://schemas.microsoft.com/office/powerpoint/2010/main" val="389518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509451"/>
            <a:ext cx="10504472" cy="6035040"/>
          </a:xfrm>
        </p:spPr>
        <p:txBody>
          <a:bodyPr>
            <a:normAutofit fontScale="92500" lnSpcReduction="20000"/>
          </a:bodyPr>
          <a:lstStyle/>
          <a:p>
            <a:r>
              <a:rPr lang="fr-FR" b="1" u="sng" dirty="0" smtClean="0"/>
              <a:t>Entrée par l’image fixe, animée.</a:t>
            </a:r>
          </a:p>
          <a:p>
            <a:pPr marL="0" indent="0">
              <a:buNone/>
            </a:pPr>
            <a:endParaRPr lang="fr-FR" b="1" u="sng" dirty="0" smtClean="0"/>
          </a:p>
          <a:p>
            <a:pPr marL="0" indent="0">
              <a:buNone/>
            </a:pPr>
            <a:r>
              <a:rPr lang="fr-FR" dirty="0" smtClean="0"/>
              <a:t>Utilisation du logiciel </a:t>
            </a:r>
            <a:r>
              <a:rPr lang="fr-FR" dirty="0" err="1" smtClean="0"/>
              <a:t>workspace</a:t>
            </a:r>
            <a:r>
              <a:rPr lang="fr-FR" dirty="0" smtClean="0"/>
              <a:t> </a:t>
            </a:r>
            <a:r>
              <a:rPr lang="fr-FR" dirty="0" smtClean="0">
                <a:hlinkClick r:id="rId2" action="ppaction://hlinkfile"/>
              </a:rPr>
              <a:t>la peur</a:t>
            </a:r>
            <a:r>
              <a:rPr lang="fr-FR" dirty="0" smtClean="0"/>
              <a:t> </a:t>
            </a:r>
          </a:p>
          <a:p>
            <a:pPr marL="0" indent="0">
              <a:buNone/>
            </a:pPr>
            <a:r>
              <a:rPr lang="fr-FR" dirty="0" smtClean="0"/>
              <a:t>ou d’une reproduction cachée partiellement</a:t>
            </a:r>
            <a:r>
              <a:rPr lang="fr-FR" dirty="0" smtClean="0"/>
              <a:t>.</a:t>
            </a:r>
          </a:p>
          <a:p>
            <a:pPr marL="0" indent="0">
              <a:buNone/>
            </a:pPr>
            <a:r>
              <a:rPr lang="fr-FR" dirty="0" smtClean="0">
                <a:hlinkClick r:id="rId3"/>
              </a:rPr>
              <a:t>AIR DE LA REINE DE LA NUIT / LA FLUTE ENCHANTEE</a:t>
            </a:r>
            <a:r>
              <a:rPr lang="fr-FR" dirty="0" smtClean="0"/>
              <a:t> </a:t>
            </a:r>
          </a:p>
          <a:p>
            <a:pPr marL="0" indent="0">
              <a:buNone/>
            </a:pPr>
            <a:r>
              <a:rPr lang="fr-FR" dirty="0" smtClean="0"/>
              <a:t>interprété par </a:t>
            </a:r>
            <a:r>
              <a:rPr lang="fr-FR" dirty="0"/>
              <a:t>Diana </a:t>
            </a:r>
            <a:r>
              <a:rPr lang="fr-FR" dirty="0" err="1"/>
              <a:t>Damrau</a:t>
            </a:r>
            <a:endParaRPr lang="fr-FR" dirty="0" smtClean="0"/>
          </a:p>
          <a:p>
            <a:pPr marL="0" indent="0">
              <a:buNone/>
            </a:pPr>
            <a:endParaRPr lang="fr-FR" b="1" u="sng" dirty="0" smtClean="0"/>
          </a:p>
          <a:p>
            <a:pPr marL="0" indent="0">
              <a:buNone/>
            </a:pPr>
            <a:r>
              <a:rPr lang="fr-FR" b="1" u="sng" dirty="0" smtClean="0"/>
              <a:t>Proposition de démarche</a:t>
            </a:r>
            <a:r>
              <a:rPr lang="fr-FR" dirty="0" smtClean="0"/>
              <a:t>: Découvrir l’image progressivement. </a:t>
            </a:r>
          </a:p>
          <a:p>
            <a:pPr marL="0" indent="0">
              <a:buNone/>
            </a:pPr>
            <a:endParaRPr lang="fr-FR" dirty="0"/>
          </a:p>
          <a:p>
            <a:pPr marL="0" indent="0">
              <a:buNone/>
            </a:pPr>
            <a:endParaRPr lang="fr-FR" b="1" u="sng" dirty="0" smtClean="0"/>
          </a:p>
          <a:p>
            <a:pPr marL="0" indent="0">
              <a:buNone/>
            </a:pPr>
            <a:endParaRPr lang="fr-FR" sz="1600" dirty="0" smtClean="0"/>
          </a:p>
          <a:p>
            <a:pPr marL="0" indent="0">
              <a:buNone/>
            </a:pPr>
            <a:r>
              <a:rPr lang="fr-FR" sz="1600" dirty="0" smtClean="0"/>
              <a:t>1/Que pourrait-il y avoir derrière ces caches? (photo, texte, image, œuvre d’art, illustration d’album,…).</a:t>
            </a:r>
          </a:p>
          <a:p>
            <a:pPr marL="0" indent="0">
              <a:buNone/>
            </a:pPr>
            <a:endParaRPr lang="fr-FR" sz="1600" dirty="0" smtClean="0"/>
          </a:p>
          <a:p>
            <a:pPr marL="0" indent="0">
              <a:buNone/>
            </a:pPr>
            <a:r>
              <a:rPr lang="fr-FR" sz="1600" dirty="0" smtClean="0"/>
              <a:t>2/Que voyez-vous? (description)</a:t>
            </a:r>
          </a:p>
          <a:p>
            <a:pPr marL="0" indent="0">
              <a:buNone/>
            </a:pPr>
            <a:r>
              <a:rPr lang="fr-FR" sz="1600" dirty="0" smtClean="0"/>
              <a:t>3/Que ressentez-vous? A quoi cela vous fait penser?</a:t>
            </a:r>
          </a:p>
          <a:p>
            <a:pPr marL="0" indent="0">
              <a:buNone/>
            </a:pPr>
            <a:endParaRPr lang="fr-FR" sz="1600" dirty="0" smtClean="0"/>
          </a:p>
          <a:p>
            <a:pPr marL="0" indent="0">
              <a:buNone/>
            </a:pPr>
            <a:endParaRPr lang="fr-FR" dirty="0" smtClean="0"/>
          </a:p>
          <a:p>
            <a:pPr marL="0" indent="0">
              <a:buNone/>
            </a:pPr>
            <a:r>
              <a:rPr lang="fr-FR" sz="1600" dirty="0" smtClean="0"/>
              <a:t>4/Qu’est-ce que nous apprend, nous apporte cette image?</a:t>
            </a:r>
            <a:endParaRPr lang="fr-FR" sz="1600" dirty="0"/>
          </a:p>
          <a:p>
            <a:pPr marL="0" indent="0">
              <a:buNone/>
            </a:pPr>
            <a:endParaRPr lang="fr-FR" sz="1600" dirty="0" smtClean="0"/>
          </a:p>
          <a:p>
            <a:pPr marL="0" indent="0">
              <a:buNone/>
            </a:pPr>
            <a:endParaRPr lang="fr-FR" dirty="0"/>
          </a:p>
          <a:p>
            <a:pPr marL="0" indent="0">
              <a:buNone/>
            </a:pPr>
            <a:endParaRPr lang="fr-FR" dirty="0" smtClean="0"/>
          </a:p>
        </p:txBody>
      </p:sp>
      <p:pic>
        <p:nvPicPr>
          <p:cNvPr id="2" name="Image 1"/>
          <p:cNvPicPr>
            <a:picLocks noChangeAspect="1"/>
          </p:cNvPicPr>
          <p:nvPr/>
        </p:nvPicPr>
        <p:blipFill>
          <a:blip r:embed="rId4"/>
          <a:stretch>
            <a:fillRect/>
          </a:stretch>
        </p:blipFill>
        <p:spPr>
          <a:xfrm>
            <a:off x="5689655" y="4433241"/>
            <a:ext cx="6090081" cy="1358809"/>
          </a:xfrm>
          <a:prstGeom prst="rect">
            <a:avLst/>
          </a:prstGeom>
        </p:spPr>
      </p:pic>
      <p:sp>
        <p:nvSpPr>
          <p:cNvPr id="4" name="Rectangle à coins arrondis 3"/>
          <p:cNvSpPr/>
          <p:nvPr/>
        </p:nvSpPr>
        <p:spPr>
          <a:xfrm>
            <a:off x="872805" y="3410436"/>
            <a:ext cx="1907178" cy="496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observer</a:t>
            </a:r>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à coins arrondis 4"/>
          <p:cNvSpPr/>
          <p:nvPr/>
        </p:nvSpPr>
        <p:spPr>
          <a:xfrm>
            <a:off x="3838846" y="3355090"/>
            <a:ext cx="1907178" cy="496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décrire</a:t>
            </a:r>
            <a:endParaRPr lang="fr-FR" dirty="0"/>
          </a:p>
        </p:txBody>
      </p:sp>
      <p:sp>
        <p:nvSpPr>
          <p:cNvPr id="6" name="Rectangle à coins arrondis 5"/>
          <p:cNvSpPr/>
          <p:nvPr/>
        </p:nvSpPr>
        <p:spPr>
          <a:xfrm>
            <a:off x="6827517" y="3355090"/>
            <a:ext cx="1907178" cy="496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interpréter</a:t>
            </a:r>
            <a:endParaRPr lang="fr-FR" dirty="0"/>
          </a:p>
        </p:txBody>
      </p:sp>
      <p:sp>
        <p:nvSpPr>
          <p:cNvPr id="7" name="Flèche droite 6"/>
          <p:cNvSpPr/>
          <p:nvPr/>
        </p:nvSpPr>
        <p:spPr>
          <a:xfrm>
            <a:off x="3094694" y="3479875"/>
            <a:ext cx="509451" cy="248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083365" y="3479187"/>
            <a:ext cx="509451" cy="248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5"/>
          <a:stretch>
            <a:fillRect/>
          </a:stretch>
        </p:blipFill>
        <p:spPr>
          <a:xfrm>
            <a:off x="7547435" y="299594"/>
            <a:ext cx="4284554" cy="1906430"/>
          </a:xfrm>
          <a:prstGeom prst="rect">
            <a:avLst/>
          </a:prstGeom>
        </p:spPr>
      </p:pic>
    </p:spTree>
    <p:extLst>
      <p:ext uri="{BB962C8B-B14F-4D97-AF65-F5344CB8AC3E}">
        <p14:creationId xmlns:p14="http://schemas.microsoft.com/office/powerpoint/2010/main" val="386347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Quelques préalables</a:t>
            </a:r>
            <a:endParaRPr lang="fr-FR" dirty="0">
              <a:solidFill>
                <a:schemeClr val="tx1"/>
              </a:solidFill>
            </a:endParaRPr>
          </a:p>
        </p:txBody>
      </p:sp>
      <p:sp>
        <p:nvSpPr>
          <p:cNvPr id="3" name="Espace réservé du contenu 2"/>
          <p:cNvSpPr>
            <a:spLocks noGrp="1"/>
          </p:cNvSpPr>
          <p:nvPr>
            <p:ph idx="1"/>
          </p:nvPr>
        </p:nvSpPr>
        <p:spPr/>
        <p:txBody>
          <a:bodyPr/>
          <a:lstStyle/>
          <a:p>
            <a:pPr marL="0" indent="0">
              <a:buNone/>
            </a:pPr>
            <a:r>
              <a:rPr lang="fr-FR" dirty="0" smtClean="0"/>
              <a:t>●</a:t>
            </a:r>
            <a:r>
              <a:rPr lang="fr-FR" b="1" u="sng" dirty="0" smtClean="0"/>
              <a:t>Le lexique: </a:t>
            </a:r>
            <a:r>
              <a:rPr lang="fr-FR" dirty="0" smtClean="0"/>
              <a:t>c’est l’ensemble des mots d’une langue.</a:t>
            </a:r>
          </a:p>
          <a:p>
            <a:pPr marL="0" indent="0">
              <a:buNone/>
            </a:pPr>
            <a:endParaRPr lang="fr-FR" dirty="0" smtClean="0"/>
          </a:p>
          <a:p>
            <a:pPr marL="0" indent="0">
              <a:buNone/>
            </a:pPr>
            <a:r>
              <a:rPr lang="fr-FR" dirty="0" smtClean="0"/>
              <a:t>					</a:t>
            </a:r>
            <a:r>
              <a:rPr lang="fr-FR" dirty="0" smtClean="0">
                <a:solidFill>
                  <a:schemeClr val="accent2"/>
                </a:solidFill>
              </a:rPr>
              <a:t>Le lexique se travaille.</a:t>
            </a:r>
          </a:p>
          <a:p>
            <a:pPr marL="0" indent="0">
              <a:buNone/>
            </a:pPr>
            <a:endParaRPr lang="fr-FR" dirty="0"/>
          </a:p>
          <a:p>
            <a:pPr marL="0" indent="0">
              <a:buNone/>
            </a:pPr>
            <a:r>
              <a:rPr lang="fr-FR" dirty="0"/>
              <a:t>●</a:t>
            </a:r>
            <a:r>
              <a:rPr lang="fr-FR" b="1" u="sng" dirty="0" smtClean="0"/>
              <a:t>Le vocabulaire: </a:t>
            </a:r>
            <a:r>
              <a:rPr lang="fr-FR" dirty="0" smtClean="0"/>
              <a:t>c’est le lexique acquis par chacun.</a:t>
            </a:r>
          </a:p>
          <a:p>
            <a:pPr marL="0" indent="0">
              <a:buNone/>
            </a:pPr>
            <a:r>
              <a:rPr lang="fr-FR" i="1" dirty="0" smtClean="0"/>
              <a:t>	</a:t>
            </a:r>
            <a:r>
              <a:rPr lang="fr-FR" b="1" i="1" dirty="0" smtClean="0"/>
              <a:t>Vocabulaire passif:</a:t>
            </a:r>
            <a:r>
              <a:rPr lang="fr-FR" i="1" dirty="0" smtClean="0"/>
              <a:t> </a:t>
            </a:r>
            <a:r>
              <a:rPr lang="fr-FR" dirty="0" smtClean="0"/>
              <a:t>l’élève comprend le mot.</a:t>
            </a:r>
          </a:p>
          <a:p>
            <a:pPr marL="0" indent="0">
              <a:buNone/>
            </a:pPr>
            <a:r>
              <a:rPr lang="fr-FR" i="1" dirty="0" smtClean="0"/>
              <a:t>	</a:t>
            </a:r>
            <a:r>
              <a:rPr lang="fr-FR" b="1" i="1" dirty="0" smtClean="0"/>
              <a:t>Vocabulaire actif:</a:t>
            </a:r>
            <a:r>
              <a:rPr lang="fr-FR" dirty="0" smtClean="0"/>
              <a:t>  l’élève emploie le mot à l’oral et/ou à l’écrit.</a:t>
            </a:r>
          </a:p>
          <a:p>
            <a:pPr marL="0" indent="0">
              <a:buNone/>
            </a:pPr>
            <a:endParaRPr lang="fr-FR" dirty="0"/>
          </a:p>
          <a:p>
            <a:pPr marL="0" indent="0">
              <a:buNone/>
            </a:pPr>
            <a:r>
              <a:rPr lang="fr-FR" dirty="0" smtClean="0">
                <a:solidFill>
                  <a:schemeClr val="accent2"/>
                </a:solidFill>
              </a:rPr>
              <a:t>					Le vocabulaire s’enrichit.</a:t>
            </a:r>
            <a:endParaRPr lang="fr-FR" dirty="0">
              <a:solidFill>
                <a:schemeClr val="accent2"/>
              </a:solidFill>
            </a:endParaRPr>
          </a:p>
        </p:txBody>
      </p:sp>
      <p:sp>
        <p:nvSpPr>
          <p:cNvPr id="4" name="Flèche vers le bas 3"/>
          <p:cNvSpPr/>
          <p:nvPr/>
        </p:nvSpPr>
        <p:spPr>
          <a:xfrm>
            <a:off x="4088674" y="2625634"/>
            <a:ext cx="222069" cy="313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4088674" y="5024846"/>
            <a:ext cx="222069" cy="313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838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a:solidFill>
                  <a:schemeClr val="tx1"/>
                </a:solidFill>
              </a:rPr>
              <a:t>Entrée par les disciplines (documentaires, sorties, expériences, séances vécues en EPS</a:t>
            </a:r>
            <a:r>
              <a:rPr lang="fr-FR" sz="2400" dirty="0" smtClean="0">
                <a:solidFill>
                  <a:schemeClr val="tx1"/>
                </a:solidFill>
              </a:rPr>
              <a:t>,…)</a:t>
            </a:r>
            <a:br>
              <a:rPr lang="fr-FR" sz="2400" dirty="0" smtClean="0">
                <a:solidFill>
                  <a:schemeClr val="tx1"/>
                </a:solidFill>
              </a:rPr>
            </a:br>
            <a:r>
              <a:rPr lang="fr-FR" sz="2400" dirty="0" smtClean="0">
                <a:solidFill>
                  <a:schemeClr val="tx1"/>
                </a:solidFill>
              </a:rPr>
              <a:t>D’après une séance d’une enseignante formatrice Elise Bailleul</a:t>
            </a:r>
            <a:r>
              <a:rPr lang="fr-FR" sz="2400" dirty="0">
                <a:solidFill>
                  <a:schemeClr val="tx1"/>
                </a:solidFill>
              </a:rPr>
              <a:t/>
            </a:r>
            <a:br>
              <a:rPr lang="fr-FR" sz="2400" dirty="0">
                <a:solidFill>
                  <a:schemeClr val="tx1"/>
                </a:solidFill>
              </a:rPr>
            </a:br>
            <a:endParaRPr lang="fr-FR" sz="2400" dirty="0">
              <a:solidFill>
                <a:schemeClr val="tx1"/>
              </a:solidFill>
            </a:endParaRPr>
          </a:p>
        </p:txBody>
      </p:sp>
      <p:sp>
        <p:nvSpPr>
          <p:cNvPr id="3" name="Espace réservé du contenu 2"/>
          <p:cNvSpPr>
            <a:spLocks noGrp="1"/>
          </p:cNvSpPr>
          <p:nvPr>
            <p:ph idx="1"/>
          </p:nvPr>
        </p:nvSpPr>
        <p:spPr>
          <a:xfrm>
            <a:off x="677334" y="2160589"/>
            <a:ext cx="10086460" cy="3880773"/>
          </a:xfrm>
        </p:spPr>
        <p:txBody>
          <a:bodyPr>
            <a:normAutofit fontScale="92500" lnSpcReduction="20000"/>
          </a:bodyPr>
          <a:lstStyle/>
          <a:p>
            <a:r>
              <a:rPr lang="fr-FR" dirty="0" smtClean="0"/>
              <a:t>Boîte mystère: un objet est caché dans une boîte. </a:t>
            </a:r>
          </a:p>
          <a:p>
            <a:r>
              <a:rPr lang="fr-FR" dirty="0" smtClean="0"/>
              <a:t>Objectif: découvrir un objet</a:t>
            </a:r>
          </a:p>
          <a:p>
            <a:endParaRPr lang="fr-FR" dirty="0" smtClean="0"/>
          </a:p>
          <a:p>
            <a:pPr marL="0" indent="0">
              <a:buNone/>
            </a:pPr>
            <a:r>
              <a:rPr lang="fr-FR" sz="1500" b="1" u="sng" dirty="0" smtClean="0">
                <a:solidFill>
                  <a:schemeClr val="tx1"/>
                </a:solidFill>
              </a:rPr>
              <a:t>Etape 1: Découverte de l’objet</a:t>
            </a:r>
          </a:p>
          <a:p>
            <a:pPr marL="0" indent="0">
              <a:buNone/>
            </a:pPr>
            <a:r>
              <a:rPr lang="fr-FR" sz="1400" b="1" dirty="0" smtClean="0"/>
              <a:t>-Toucher l’objet afin de deviner les </a:t>
            </a:r>
            <a:r>
              <a:rPr lang="fr-FR" sz="1400" dirty="0" smtClean="0"/>
              <a:t>éléments qui le composent, à quoi il ressemble, sa fonction et de quoi il s’agit.</a:t>
            </a:r>
          </a:p>
          <a:p>
            <a:pPr marL="0" indent="0">
              <a:buNone/>
            </a:pPr>
            <a:r>
              <a:rPr lang="fr-FR" sz="1400" dirty="0" smtClean="0"/>
              <a:t>-Décrire ce qu’ils touchent à l’aveugle.</a:t>
            </a:r>
          </a:p>
          <a:p>
            <a:pPr marL="0" indent="0">
              <a:buNone/>
            </a:pPr>
            <a:r>
              <a:rPr lang="fr-FR" sz="1400" dirty="0" smtClean="0"/>
              <a:t>-Dialoguer entre eux.</a:t>
            </a:r>
          </a:p>
          <a:p>
            <a:pPr marL="0" indent="0">
              <a:buNone/>
            </a:pPr>
            <a:endParaRPr lang="fr-FR" dirty="0" smtClean="0"/>
          </a:p>
          <a:p>
            <a:pPr marL="0" indent="0">
              <a:buNone/>
            </a:pPr>
            <a:r>
              <a:rPr lang="fr-FR" sz="1500" b="1" u="sng" dirty="0" smtClean="0"/>
              <a:t>Etape 2: Représentation</a:t>
            </a:r>
            <a:endParaRPr lang="fr-FR" sz="1500" b="1" u="sng" dirty="0"/>
          </a:p>
          <a:p>
            <a:pPr marL="0" indent="0">
              <a:buNone/>
            </a:pPr>
            <a:r>
              <a:rPr lang="fr-FR" sz="1500" dirty="0" smtClean="0"/>
              <a:t>-Retoucher l’objet qui est toujours caché.</a:t>
            </a:r>
          </a:p>
          <a:p>
            <a:pPr marL="0" indent="0">
              <a:buNone/>
            </a:pPr>
            <a:r>
              <a:rPr lang="fr-FR" sz="1500" dirty="0" smtClean="0"/>
              <a:t>-Tenter de reproduire sur une feuille l’objet qu’ils viennent de toucher, retoucher pour identifier tous les éléments.</a:t>
            </a:r>
          </a:p>
          <a:p>
            <a:pPr marL="0" indent="0">
              <a:buNone/>
            </a:pPr>
            <a:r>
              <a:rPr lang="fr-FR" sz="1500" dirty="0" smtClean="0"/>
              <a:t>-Tenter de comprendre son fonctionnement.</a:t>
            </a:r>
          </a:p>
          <a:p>
            <a:pPr marL="0" indent="0">
              <a:buNone/>
            </a:pPr>
            <a:endParaRPr lang="fr-FR" sz="1500" dirty="0"/>
          </a:p>
          <a:p>
            <a:pPr marL="0" indent="0">
              <a:buNone/>
            </a:pPr>
            <a:endParaRPr lang="fr-FR" sz="1500" dirty="0"/>
          </a:p>
        </p:txBody>
      </p:sp>
      <p:pic>
        <p:nvPicPr>
          <p:cNvPr id="4" name="Image 3"/>
          <p:cNvPicPr>
            <a:picLocks noChangeAspect="1"/>
          </p:cNvPicPr>
          <p:nvPr/>
        </p:nvPicPr>
        <p:blipFill>
          <a:blip r:embed="rId2"/>
          <a:stretch>
            <a:fillRect/>
          </a:stretch>
        </p:blipFill>
        <p:spPr>
          <a:xfrm>
            <a:off x="6098773" y="1727200"/>
            <a:ext cx="1865104" cy="1631262"/>
          </a:xfrm>
          <a:prstGeom prst="rect">
            <a:avLst/>
          </a:prstGeom>
        </p:spPr>
      </p:pic>
    </p:spTree>
    <p:extLst>
      <p:ext uri="{BB962C8B-B14F-4D97-AF65-F5344CB8AC3E}">
        <p14:creationId xmlns:p14="http://schemas.microsoft.com/office/powerpoint/2010/main" val="1535539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8774" y="1272315"/>
            <a:ext cx="8596668" cy="3880773"/>
          </a:xfrm>
        </p:spPr>
        <p:txBody>
          <a:bodyPr/>
          <a:lstStyle/>
          <a:p>
            <a:pPr marL="0" indent="0">
              <a:buNone/>
            </a:pPr>
            <a:r>
              <a:rPr lang="fr-FR" sz="1400" b="1" u="sng" dirty="0"/>
              <a:t>Etape 3: Confrontation</a:t>
            </a:r>
          </a:p>
          <a:p>
            <a:pPr marL="0" indent="0">
              <a:buNone/>
            </a:pPr>
            <a:r>
              <a:rPr lang="fr-FR" sz="1400" dirty="0" smtClean="0"/>
              <a:t>-Observer </a:t>
            </a:r>
            <a:r>
              <a:rPr lang="fr-FR" sz="1400" dirty="0"/>
              <a:t>et décrire les dessins des autres.</a:t>
            </a:r>
          </a:p>
          <a:p>
            <a:pPr marL="0" indent="0">
              <a:buNone/>
            </a:pPr>
            <a:r>
              <a:rPr lang="fr-FR" sz="1400" dirty="0"/>
              <a:t>-Valider et ou corriger son dessin en retouchant</a:t>
            </a:r>
            <a:r>
              <a:rPr lang="fr-FR" sz="1400" dirty="0" smtClean="0"/>
              <a:t>.</a:t>
            </a:r>
          </a:p>
          <a:p>
            <a:pPr marL="0" indent="0">
              <a:buNone/>
            </a:pPr>
            <a:endParaRPr lang="fr-FR" sz="1400" dirty="0"/>
          </a:p>
          <a:p>
            <a:pPr marL="0" indent="0">
              <a:buNone/>
            </a:pPr>
            <a:r>
              <a:rPr lang="fr-FR" sz="1400" b="1" u="sng" dirty="0" smtClean="0"/>
              <a:t>Etape 4: Utilisation de l’objet, manipulation</a:t>
            </a:r>
          </a:p>
          <a:p>
            <a:pPr marL="0" indent="0">
              <a:buNone/>
            </a:pPr>
            <a:r>
              <a:rPr lang="fr-FR" sz="1400" dirty="0" smtClean="0"/>
              <a:t>-Découvrir l’objet ainsi que son nom.</a:t>
            </a:r>
          </a:p>
          <a:p>
            <a:pPr marL="0" indent="0">
              <a:buNone/>
            </a:pPr>
            <a:r>
              <a:rPr lang="fr-FR" sz="1400" dirty="0" smtClean="0"/>
              <a:t>-Comparer l’objet réel avec celui qu’ils ont représenté sur leur feuille.</a:t>
            </a:r>
          </a:p>
          <a:p>
            <a:pPr marL="0" indent="0">
              <a:buNone/>
            </a:pPr>
            <a:r>
              <a:rPr lang="fr-FR" sz="1400" dirty="0" smtClean="0"/>
              <a:t>-Découvrir et comparer le mécanisme de l’objet.</a:t>
            </a:r>
          </a:p>
          <a:p>
            <a:pPr marL="0" indent="0">
              <a:buNone/>
            </a:pPr>
            <a:r>
              <a:rPr lang="fr-FR" sz="1400" dirty="0" smtClean="0"/>
              <a:t>-Utiliser l’objet.</a:t>
            </a:r>
          </a:p>
          <a:p>
            <a:pPr marL="0" indent="0">
              <a:buNone/>
            </a:pPr>
            <a:endParaRPr lang="fr-FR" sz="1400" dirty="0"/>
          </a:p>
          <a:p>
            <a:pPr marL="0" indent="0">
              <a:buNone/>
            </a:pPr>
            <a:r>
              <a:rPr lang="fr-FR" sz="1400" b="1" u="sng" dirty="0" smtClean="0"/>
              <a:t>Etape 5: Utilisation de l’objet dans un but précis</a:t>
            </a:r>
            <a:endParaRPr lang="fr-FR" sz="1400" b="1" u="sng" dirty="0"/>
          </a:p>
          <a:p>
            <a:pPr marL="0" indent="0">
              <a:buNone/>
            </a:pPr>
            <a:endParaRPr lang="fr-FR" sz="1400" b="1" u="sng" dirty="0"/>
          </a:p>
          <a:p>
            <a:endParaRPr lang="fr-FR" dirty="0"/>
          </a:p>
        </p:txBody>
      </p:sp>
    </p:spTree>
    <p:extLst>
      <p:ext uri="{BB962C8B-B14F-4D97-AF65-F5344CB8AC3E}">
        <p14:creationId xmlns:p14="http://schemas.microsoft.com/office/powerpoint/2010/main" val="192410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720700" cy="1320800"/>
          </a:xfrm>
        </p:spPr>
        <p:txBody>
          <a:bodyPr/>
          <a:lstStyle/>
          <a:p>
            <a:r>
              <a:rPr lang="fr-FR" dirty="0" smtClean="0">
                <a:solidFill>
                  <a:schemeClr val="tx1"/>
                </a:solidFill>
              </a:rPr>
              <a:t>Le travail sur le vocabulaire à l’école vise à:</a:t>
            </a:r>
            <a:endParaRPr lang="fr-FR" dirty="0">
              <a:solidFill>
                <a:schemeClr val="tx1"/>
              </a:solidFill>
            </a:endParaRPr>
          </a:p>
        </p:txBody>
      </p:sp>
      <p:pic>
        <p:nvPicPr>
          <p:cNvPr id="4" name="Espace réservé du contenu 3"/>
          <p:cNvPicPr>
            <a:picLocks noGrp="1" noChangeAspect="1"/>
          </p:cNvPicPr>
          <p:nvPr>
            <p:ph idx="1"/>
          </p:nvPr>
        </p:nvPicPr>
        <p:blipFill>
          <a:blip r:embed="rId2"/>
          <a:stretch>
            <a:fillRect/>
          </a:stretch>
        </p:blipFill>
        <p:spPr>
          <a:xfrm>
            <a:off x="677333" y="1444625"/>
            <a:ext cx="4537905" cy="1337764"/>
          </a:xfrm>
          <a:prstGeom prst="rect">
            <a:avLst/>
          </a:prstGeom>
        </p:spPr>
      </p:pic>
      <p:pic>
        <p:nvPicPr>
          <p:cNvPr id="5" name="Image 4"/>
          <p:cNvPicPr>
            <a:picLocks noChangeAspect="1"/>
          </p:cNvPicPr>
          <p:nvPr/>
        </p:nvPicPr>
        <p:blipFill>
          <a:blip r:embed="rId3"/>
          <a:stretch>
            <a:fillRect/>
          </a:stretch>
        </p:blipFill>
        <p:spPr>
          <a:xfrm>
            <a:off x="677333" y="3098754"/>
            <a:ext cx="10857170" cy="3655986"/>
          </a:xfrm>
          <a:prstGeom prst="rect">
            <a:avLst/>
          </a:prstGeom>
        </p:spPr>
      </p:pic>
    </p:spTree>
    <p:extLst>
      <p:ext uri="{BB962C8B-B14F-4D97-AF65-F5344CB8AC3E}">
        <p14:creationId xmlns:p14="http://schemas.microsoft.com/office/powerpoint/2010/main" val="81350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Travailler le lexique permet:</a:t>
            </a:r>
            <a:endParaRPr lang="fr-FR" dirty="0">
              <a:solidFill>
                <a:schemeClr val="tx1"/>
              </a:solidFill>
            </a:endParaRPr>
          </a:p>
        </p:txBody>
      </p:sp>
      <p:sp>
        <p:nvSpPr>
          <p:cNvPr id="3" name="Espace réservé du contenu 2"/>
          <p:cNvSpPr>
            <a:spLocks noGrp="1"/>
          </p:cNvSpPr>
          <p:nvPr>
            <p:ph idx="1"/>
          </p:nvPr>
        </p:nvSpPr>
        <p:spPr/>
        <p:txBody>
          <a:bodyPr/>
          <a:lstStyle/>
          <a:p>
            <a:r>
              <a:rPr lang="fr-FR" b="1" u="sng" dirty="0" smtClean="0"/>
              <a:t>De mieux comprendre un texte. </a:t>
            </a:r>
          </a:p>
          <a:p>
            <a:pPr marL="0" indent="0">
              <a:buNone/>
            </a:pPr>
            <a:r>
              <a:rPr lang="fr-FR" dirty="0" smtClean="0"/>
              <a:t>C’est pourquoi, parfois, il est nécessaire de découvrir le lexique avant de lire le texte.</a:t>
            </a:r>
          </a:p>
          <a:p>
            <a:pPr marL="0" indent="0">
              <a:buNone/>
            </a:pPr>
            <a:endParaRPr lang="fr-FR" dirty="0" smtClean="0"/>
          </a:p>
          <a:p>
            <a:r>
              <a:rPr lang="fr-FR" b="1" u="sng" dirty="0" smtClean="0"/>
              <a:t>De mieux raconter une histoire.</a:t>
            </a:r>
          </a:p>
          <a:p>
            <a:pPr marL="0" indent="0">
              <a:buNone/>
            </a:pPr>
            <a:r>
              <a:rPr lang="fr-FR" dirty="0" smtClean="0"/>
              <a:t>Outils d’aide: maquette, marottes, image séquentielles,…</a:t>
            </a:r>
            <a:endParaRPr lang="fr-FR" dirty="0"/>
          </a:p>
        </p:txBody>
      </p:sp>
    </p:spTree>
    <p:extLst>
      <p:ext uri="{BB962C8B-B14F-4D97-AF65-F5344CB8AC3E}">
        <p14:creationId xmlns:p14="http://schemas.microsoft.com/office/powerpoint/2010/main" val="379610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0660" y="2856411"/>
            <a:ext cx="8596668" cy="1320800"/>
          </a:xfrm>
        </p:spPr>
        <p:txBody>
          <a:bodyPr/>
          <a:lstStyle/>
          <a:p>
            <a:r>
              <a:rPr lang="fr-FR" dirty="0" smtClean="0"/>
              <a:t>Le choix des entrées et des supports</a:t>
            </a:r>
            <a:br>
              <a:rPr lang="fr-FR" dirty="0" smtClean="0"/>
            </a:br>
            <a:r>
              <a:rPr lang="fr-FR" dirty="0" smtClean="0"/>
              <a:t>Thème retenu pour le diapo: </a:t>
            </a:r>
            <a:r>
              <a:rPr lang="fr-FR" b="1" u="sng" dirty="0" smtClean="0"/>
              <a:t>la peur</a:t>
            </a:r>
            <a:endParaRPr lang="fr-FR" b="1" u="sng" dirty="0"/>
          </a:p>
        </p:txBody>
      </p:sp>
    </p:spTree>
    <p:extLst>
      <p:ext uri="{BB962C8B-B14F-4D97-AF65-F5344CB8AC3E}">
        <p14:creationId xmlns:p14="http://schemas.microsoft.com/office/powerpoint/2010/main" val="216076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509451"/>
            <a:ext cx="10504472" cy="6035040"/>
          </a:xfrm>
        </p:spPr>
        <p:txBody>
          <a:bodyPr/>
          <a:lstStyle/>
          <a:p>
            <a:r>
              <a:rPr lang="fr-FR" b="1" u="sng" dirty="0" smtClean="0"/>
              <a:t>Entrée par le grand déballage.</a:t>
            </a:r>
          </a:p>
          <a:p>
            <a:pPr marL="0" indent="0">
              <a:buNone/>
            </a:pPr>
            <a:endParaRPr lang="fr-FR" b="1" u="sng" dirty="0" smtClean="0"/>
          </a:p>
          <a:p>
            <a:pPr marL="0" indent="0">
              <a:buNone/>
            </a:pPr>
            <a:r>
              <a:rPr lang="fr-FR" sz="1400" b="1" u="sng" dirty="0" smtClean="0">
                <a:solidFill>
                  <a:schemeClr val="accent2"/>
                </a:solidFill>
              </a:rPr>
              <a:t>Séance 1: </a:t>
            </a:r>
            <a:r>
              <a:rPr lang="fr-FR" sz="1400" dirty="0" smtClean="0"/>
              <a:t>Un mot est proposé aux élèves (par exemple « peur »). La consigne est toujours la même: </a:t>
            </a:r>
            <a:r>
              <a:rPr lang="fr-FR" sz="1400" b="1" u="sng" dirty="0" smtClean="0"/>
              <a:t>« à quel mot vous fait penser ce mot? »</a:t>
            </a:r>
          </a:p>
          <a:p>
            <a:pPr marL="0" indent="0">
              <a:buNone/>
            </a:pPr>
            <a:endParaRPr lang="fr-FR" sz="1400" b="1" u="sng" dirty="0" smtClean="0"/>
          </a:p>
          <a:p>
            <a:pPr marL="0" indent="0">
              <a:buNone/>
            </a:pPr>
            <a:r>
              <a:rPr lang="fr-FR" sz="1400" b="1" u="sng" dirty="0" smtClean="0">
                <a:solidFill>
                  <a:schemeClr val="accent2"/>
                </a:solidFill>
              </a:rPr>
              <a:t>Séance 2:</a:t>
            </a:r>
            <a:r>
              <a:rPr lang="fr-FR" sz="1400" b="1" u="sng" dirty="0" smtClean="0"/>
              <a:t> </a:t>
            </a:r>
            <a:r>
              <a:rPr lang="fr-FR" sz="1400" dirty="0" smtClean="0"/>
              <a:t>L’enseignant met à disposition la totalité ou une partie des mots trouvés lors de la séance 1. Par groupe, les élèves opèreront un tri ou une classification des mots disponibles. C’est une opération de </a:t>
            </a:r>
            <a:r>
              <a:rPr lang="fr-FR" sz="1400" b="1" u="sng" dirty="0" smtClean="0"/>
              <a:t>catégorisation</a:t>
            </a:r>
            <a:r>
              <a:rPr lang="fr-FR" sz="1400" dirty="0" smtClean="0"/>
              <a:t>. Les propositions de chaque groupe montreront des similitudes ou des différences. La classe en </a:t>
            </a:r>
            <a:r>
              <a:rPr lang="fr-FR" sz="1400" b="1" u="sng" dirty="0" smtClean="0"/>
              <a:t>discutera</a:t>
            </a:r>
            <a:r>
              <a:rPr lang="fr-FR" sz="1400" dirty="0" smtClean="0"/>
              <a:t>. L’enseignant pourra ensuite demander de trouver un </a:t>
            </a:r>
            <a:r>
              <a:rPr lang="fr-FR" sz="1400" b="1" u="sng" dirty="0" smtClean="0"/>
              <a:t>titre à chaque paquet de mots</a:t>
            </a:r>
            <a:r>
              <a:rPr lang="fr-FR" sz="1400" dirty="0" smtClean="0"/>
              <a:t>. Phase qui permet de travailler </a:t>
            </a:r>
            <a:r>
              <a:rPr lang="fr-FR" sz="1400" b="1" u="sng" dirty="0" smtClean="0"/>
              <a:t>les mots génériques</a:t>
            </a:r>
            <a:r>
              <a:rPr lang="fr-FR" sz="1400" dirty="0" smtClean="0"/>
              <a:t>.</a:t>
            </a:r>
            <a:endParaRPr lang="fr-FR" sz="1400" b="1" u="sng" dirty="0" smtClean="0"/>
          </a:p>
          <a:p>
            <a:pPr marL="0" indent="0">
              <a:buNone/>
            </a:pPr>
            <a:endParaRPr lang="fr-FR" sz="1400" b="1" u="sng" dirty="0" smtClean="0"/>
          </a:p>
          <a:p>
            <a:pPr marL="0" indent="0">
              <a:buNone/>
            </a:pPr>
            <a:r>
              <a:rPr lang="fr-FR" sz="1400" b="1" u="sng" dirty="0" smtClean="0">
                <a:solidFill>
                  <a:schemeClr val="accent2"/>
                </a:solidFill>
              </a:rPr>
              <a:t>Séance 3:</a:t>
            </a:r>
            <a:r>
              <a:rPr lang="fr-FR" sz="1400" u="sng" dirty="0" smtClean="0">
                <a:solidFill>
                  <a:schemeClr val="accent2"/>
                </a:solidFill>
              </a:rPr>
              <a:t> </a:t>
            </a:r>
            <a:r>
              <a:rPr lang="fr-FR" sz="1400" dirty="0" smtClean="0"/>
              <a:t>Les élèves sont invités à </a:t>
            </a:r>
            <a:r>
              <a:rPr lang="fr-FR" sz="1400" b="1" u="sng" dirty="0" smtClean="0"/>
              <a:t>écrire des phrases avec les mots retenus</a:t>
            </a:r>
            <a:r>
              <a:rPr lang="fr-FR" sz="1400" dirty="0" smtClean="0"/>
              <a:t>. Lors de cette séance, chaque phrase peut faire l’objet de </a:t>
            </a:r>
            <a:r>
              <a:rPr lang="fr-FR" sz="1400" u="sng" dirty="0" smtClean="0"/>
              <a:t>substitutions de mots</a:t>
            </a:r>
            <a:r>
              <a:rPr lang="fr-FR" sz="1400" dirty="0" smtClean="0"/>
              <a:t>.</a:t>
            </a:r>
          </a:p>
          <a:p>
            <a:pPr marL="0" indent="0">
              <a:buNone/>
            </a:pPr>
            <a:endParaRPr lang="fr-FR" sz="1400" dirty="0"/>
          </a:p>
          <a:p>
            <a:pPr marL="0" indent="0">
              <a:buNone/>
            </a:pPr>
            <a:r>
              <a:rPr lang="fr-FR" sz="1400" b="1" u="sng" dirty="0" smtClean="0">
                <a:solidFill>
                  <a:schemeClr val="accent2"/>
                </a:solidFill>
              </a:rPr>
              <a:t>Séance 4: </a:t>
            </a:r>
            <a:r>
              <a:rPr lang="fr-FR" sz="1400" dirty="0" smtClean="0">
                <a:solidFill>
                  <a:schemeClr val="tx1"/>
                </a:solidFill>
              </a:rPr>
              <a:t>Les élèves sont invités à </a:t>
            </a:r>
            <a:r>
              <a:rPr lang="fr-FR" sz="1400" b="1" u="sng" dirty="0" smtClean="0">
                <a:solidFill>
                  <a:schemeClr val="tx1"/>
                </a:solidFill>
              </a:rPr>
              <a:t>travailler sur les relations entre les mots</a:t>
            </a:r>
            <a:r>
              <a:rPr lang="fr-FR" sz="1400" dirty="0" smtClean="0">
                <a:solidFill>
                  <a:schemeClr val="tx1"/>
                </a:solidFill>
              </a:rPr>
              <a:t>: dérivation, substitution, synonymie, antonymie,…</a:t>
            </a:r>
          </a:p>
          <a:p>
            <a:pPr marL="0" indent="0">
              <a:buNone/>
            </a:pPr>
            <a:r>
              <a:rPr lang="fr-FR" sz="1400" dirty="0" smtClean="0">
                <a:solidFill>
                  <a:schemeClr val="tx1"/>
                </a:solidFill>
              </a:rPr>
              <a:t>Notions indispensables à la compréhension de textes.</a:t>
            </a:r>
            <a:endParaRPr lang="fr-FR" sz="1400" dirty="0">
              <a:solidFill>
                <a:schemeClr val="tx1"/>
              </a:solidFill>
            </a:endParaRPr>
          </a:p>
          <a:p>
            <a:pPr marL="0" indent="0">
              <a:buNone/>
            </a:pPr>
            <a:endParaRPr lang="fr-FR" sz="1400" b="1" u="sng" dirty="0" smtClean="0">
              <a:solidFill>
                <a:schemeClr val="accent2"/>
              </a:solidFill>
            </a:endParaRPr>
          </a:p>
          <a:p>
            <a:pPr marL="0" indent="0">
              <a:buNone/>
            </a:pPr>
            <a:r>
              <a:rPr lang="fr-FR" sz="1400" b="1" u="sng" dirty="0" smtClean="0">
                <a:solidFill>
                  <a:schemeClr val="accent2"/>
                </a:solidFill>
              </a:rPr>
              <a:t>Séance 5:</a:t>
            </a:r>
            <a:r>
              <a:rPr lang="fr-FR" sz="1400" dirty="0" smtClean="0">
                <a:solidFill>
                  <a:schemeClr val="accent2"/>
                </a:solidFill>
              </a:rPr>
              <a:t> </a:t>
            </a:r>
            <a:r>
              <a:rPr lang="fr-FR" sz="1400" b="1" u="sng" dirty="0" smtClean="0">
                <a:solidFill>
                  <a:schemeClr val="tx1"/>
                </a:solidFill>
              </a:rPr>
              <a:t>Produire une tracé écrite</a:t>
            </a:r>
            <a:r>
              <a:rPr lang="fr-FR" sz="1400" dirty="0" smtClean="0">
                <a:solidFill>
                  <a:schemeClr val="tx1"/>
                </a:solidFill>
              </a:rPr>
              <a:t>. </a:t>
            </a:r>
          </a:p>
          <a:p>
            <a:pPr marL="0" indent="0">
              <a:buNone/>
            </a:pPr>
            <a:r>
              <a:rPr lang="fr-FR" sz="1400" dirty="0" smtClean="0">
                <a:solidFill>
                  <a:schemeClr val="tx1"/>
                </a:solidFill>
              </a:rPr>
              <a:t>Ex: créer un dico de classe</a:t>
            </a:r>
            <a:endParaRPr lang="fr-FR" sz="1400" dirty="0">
              <a:solidFill>
                <a:schemeClr val="tx1"/>
              </a:solidFill>
            </a:endParaRPr>
          </a:p>
        </p:txBody>
      </p:sp>
      <p:pic>
        <p:nvPicPr>
          <p:cNvPr id="4" name="Image 3"/>
          <p:cNvPicPr>
            <a:picLocks noChangeAspect="1"/>
          </p:cNvPicPr>
          <p:nvPr/>
        </p:nvPicPr>
        <p:blipFill>
          <a:blip r:embed="rId2"/>
          <a:stretch>
            <a:fillRect/>
          </a:stretch>
        </p:blipFill>
        <p:spPr>
          <a:xfrm>
            <a:off x="5353492" y="117772"/>
            <a:ext cx="2347163" cy="969348"/>
          </a:xfrm>
          <a:prstGeom prst="rect">
            <a:avLst/>
          </a:prstGeom>
        </p:spPr>
      </p:pic>
    </p:spTree>
    <p:extLst>
      <p:ext uri="{BB962C8B-B14F-4D97-AF65-F5344CB8AC3E}">
        <p14:creationId xmlns:p14="http://schemas.microsoft.com/office/powerpoint/2010/main" val="231810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496389"/>
            <a:ext cx="10463349" cy="5544973"/>
          </a:xfrm>
        </p:spPr>
        <p:txBody>
          <a:bodyPr/>
          <a:lstStyle/>
          <a:p>
            <a:r>
              <a:rPr lang="fr-FR" b="1" u="sng" dirty="0" smtClean="0"/>
              <a:t>Entrée par les œuvres littéraires (albums de jeunesse, romans, théâtre, poésies) </a:t>
            </a:r>
            <a:endParaRPr lang="fr-FR" b="1" u="sng" dirty="0"/>
          </a:p>
        </p:txBody>
      </p:sp>
      <p:sp>
        <p:nvSpPr>
          <p:cNvPr id="4" name="Rectangle 3"/>
          <p:cNvSpPr/>
          <p:nvPr/>
        </p:nvSpPr>
        <p:spPr>
          <a:xfrm>
            <a:off x="509452" y="1210322"/>
            <a:ext cx="11077301" cy="4416594"/>
          </a:xfrm>
          <a:prstGeom prst="rect">
            <a:avLst/>
          </a:prstGeom>
        </p:spPr>
        <p:txBody>
          <a:bodyPr wrap="square">
            <a:spAutoFit/>
          </a:bodyPr>
          <a:lstStyle/>
          <a:p>
            <a:pPr lvl="0">
              <a:spcBef>
                <a:spcPts val="1000"/>
              </a:spcBef>
              <a:buClr>
                <a:srgbClr val="5FCBEF"/>
              </a:buClr>
              <a:buSzPct val="80000"/>
            </a:pPr>
            <a:r>
              <a:rPr lang="fr-FR" sz="1600" b="1" u="sng" dirty="0">
                <a:solidFill>
                  <a:srgbClr val="2E83C3"/>
                </a:solidFill>
              </a:rPr>
              <a:t>Séance 1: </a:t>
            </a:r>
            <a:r>
              <a:rPr lang="fr-FR" sz="1600" b="1" u="sng" dirty="0" smtClean="0">
                <a:solidFill>
                  <a:prstClr val="black">
                    <a:lumMod val="75000"/>
                    <a:lumOff val="25000"/>
                  </a:prstClr>
                </a:solidFill>
              </a:rPr>
              <a:t>Lecture de l’album </a:t>
            </a:r>
            <a:r>
              <a:rPr lang="fr-FR" sz="1600" dirty="0" smtClean="0">
                <a:solidFill>
                  <a:prstClr val="black">
                    <a:lumMod val="75000"/>
                    <a:lumOff val="25000"/>
                  </a:prstClr>
                </a:solidFill>
              </a:rPr>
              <a:t>par l’enseignant. ACT</a:t>
            </a:r>
            <a:endParaRPr lang="fr-FR" sz="1600" b="1" u="sng" dirty="0">
              <a:solidFill>
                <a:prstClr val="black">
                  <a:lumMod val="75000"/>
                  <a:lumOff val="25000"/>
                </a:prstClr>
              </a:solidFill>
            </a:endParaRPr>
          </a:p>
          <a:p>
            <a:pPr lvl="0">
              <a:spcBef>
                <a:spcPts val="1000"/>
              </a:spcBef>
              <a:buClr>
                <a:srgbClr val="5FCBEF"/>
              </a:buClr>
              <a:buSzPct val="80000"/>
            </a:pPr>
            <a:endParaRPr lang="fr-FR" sz="1600" b="1" u="sng" dirty="0">
              <a:solidFill>
                <a:prstClr val="black">
                  <a:lumMod val="75000"/>
                  <a:lumOff val="25000"/>
                </a:prstClr>
              </a:solidFill>
            </a:endParaRPr>
          </a:p>
          <a:p>
            <a:pPr lvl="0">
              <a:spcBef>
                <a:spcPts val="1000"/>
              </a:spcBef>
              <a:buClr>
                <a:srgbClr val="5FCBEF"/>
              </a:buClr>
              <a:buSzPct val="80000"/>
            </a:pPr>
            <a:r>
              <a:rPr lang="fr-FR" sz="1600" b="1" u="sng" dirty="0">
                <a:solidFill>
                  <a:srgbClr val="2E83C3"/>
                </a:solidFill>
              </a:rPr>
              <a:t>Séance 2:</a:t>
            </a:r>
            <a:r>
              <a:rPr lang="fr-FR" sz="1600" b="1" u="sng" dirty="0">
                <a:solidFill>
                  <a:prstClr val="black">
                    <a:lumMod val="75000"/>
                    <a:lumOff val="25000"/>
                  </a:prstClr>
                </a:solidFill>
              </a:rPr>
              <a:t> </a:t>
            </a:r>
            <a:r>
              <a:rPr lang="fr-FR" sz="1600" b="1" u="sng" dirty="0" smtClean="0">
                <a:solidFill>
                  <a:prstClr val="black">
                    <a:lumMod val="75000"/>
                    <a:lumOff val="25000"/>
                  </a:prstClr>
                </a:solidFill>
              </a:rPr>
              <a:t>Construction d’une fleur lexicale </a:t>
            </a:r>
            <a:r>
              <a:rPr lang="fr-FR" sz="1600" dirty="0" smtClean="0">
                <a:solidFill>
                  <a:prstClr val="black">
                    <a:lumMod val="75000"/>
                    <a:lumOff val="25000"/>
                  </a:prstClr>
                </a:solidFill>
              </a:rPr>
              <a:t>à partir des mots de la peur.</a:t>
            </a:r>
          </a:p>
          <a:p>
            <a:pPr lvl="0">
              <a:spcBef>
                <a:spcPts val="1000"/>
              </a:spcBef>
              <a:buClr>
                <a:srgbClr val="5FCBEF"/>
              </a:buClr>
              <a:buSzPct val="80000"/>
            </a:pPr>
            <a:r>
              <a:rPr lang="fr-FR" sz="1600" dirty="0" smtClean="0">
                <a:solidFill>
                  <a:prstClr val="black">
                    <a:lumMod val="75000"/>
                    <a:lumOff val="25000"/>
                  </a:prstClr>
                </a:solidFill>
              </a:rPr>
              <a:t>L’enseignant propose un passage différent à chaque groupe. Les élèves font un relevé des mots ou expressions relatifs à la peur.</a:t>
            </a:r>
          </a:p>
          <a:p>
            <a:pPr lvl="0">
              <a:spcBef>
                <a:spcPts val="1000"/>
              </a:spcBef>
              <a:buClr>
                <a:srgbClr val="5FCBEF"/>
              </a:buClr>
              <a:buSzPct val="80000"/>
            </a:pPr>
            <a:r>
              <a:rPr lang="fr-FR" sz="1600" b="1" u="sng" dirty="0" smtClean="0">
                <a:solidFill>
                  <a:prstClr val="black">
                    <a:lumMod val="75000"/>
                    <a:lumOff val="25000"/>
                  </a:prstClr>
                </a:solidFill>
              </a:rPr>
              <a:t>Mise en commun: </a:t>
            </a:r>
            <a:r>
              <a:rPr lang="fr-FR" sz="1600" dirty="0" smtClean="0">
                <a:solidFill>
                  <a:prstClr val="black">
                    <a:lumMod val="75000"/>
                    <a:lumOff val="25000"/>
                  </a:prstClr>
                </a:solidFill>
              </a:rPr>
              <a:t>Le travail sur chaque passage permet de croiser les relevés de chaque groupe, de discuter sur ce qui est réellement relatif à la peur et de catégoriser au fur et à mesure les mots et expressions retenus.</a:t>
            </a:r>
            <a:endParaRPr lang="fr-FR" sz="1600" dirty="0">
              <a:solidFill>
                <a:prstClr val="black">
                  <a:lumMod val="75000"/>
                  <a:lumOff val="25000"/>
                </a:prstClr>
              </a:solidFill>
            </a:endParaRPr>
          </a:p>
          <a:p>
            <a:pPr lvl="0">
              <a:spcBef>
                <a:spcPts val="1000"/>
              </a:spcBef>
              <a:buClr>
                <a:srgbClr val="5FCBEF"/>
              </a:buClr>
              <a:buSzPct val="80000"/>
            </a:pPr>
            <a:endParaRPr lang="fr-FR" sz="1600" b="1" u="sng" dirty="0">
              <a:solidFill>
                <a:prstClr val="black">
                  <a:lumMod val="75000"/>
                  <a:lumOff val="25000"/>
                </a:prstClr>
              </a:solidFill>
            </a:endParaRPr>
          </a:p>
          <a:p>
            <a:pPr lvl="0">
              <a:spcBef>
                <a:spcPts val="1000"/>
              </a:spcBef>
              <a:buClr>
                <a:srgbClr val="5FCBEF"/>
              </a:buClr>
              <a:buSzPct val="80000"/>
            </a:pPr>
            <a:r>
              <a:rPr lang="fr-FR" sz="1600" b="1" u="sng" dirty="0">
                <a:solidFill>
                  <a:srgbClr val="2E83C3"/>
                </a:solidFill>
              </a:rPr>
              <a:t>Séance 3:</a:t>
            </a:r>
            <a:r>
              <a:rPr lang="fr-FR" sz="1600" u="sng" dirty="0">
                <a:solidFill>
                  <a:srgbClr val="2E83C3"/>
                </a:solidFill>
              </a:rPr>
              <a:t> </a:t>
            </a:r>
            <a:r>
              <a:rPr lang="fr-FR" sz="1600" b="1" u="sng" dirty="0" smtClean="0">
                <a:solidFill>
                  <a:prstClr val="black">
                    <a:lumMod val="75000"/>
                    <a:lumOff val="25000"/>
                  </a:prstClr>
                </a:solidFill>
              </a:rPr>
              <a:t>Enrichissement à partir de poèmes et extraits de romans</a:t>
            </a:r>
            <a:r>
              <a:rPr lang="fr-FR" sz="1600" dirty="0" smtClean="0">
                <a:solidFill>
                  <a:prstClr val="black">
                    <a:lumMod val="75000"/>
                    <a:lumOff val="25000"/>
                  </a:prstClr>
                </a:solidFill>
              </a:rPr>
              <a:t>.</a:t>
            </a:r>
          </a:p>
          <a:p>
            <a:pPr lvl="0">
              <a:spcBef>
                <a:spcPts val="1000"/>
              </a:spcBef>
              <a:buClr>
                <a:srgbClr val="5FCBEF"/>
              </a:buClr>
              <a:buSzPct val="80000"/>
            </a:pPr>
            <a:r>
              <a:rPr lang="fr-FR" sz="1600" dirty="0" smtClean="0">
                <a:solidFill>
                  <a:prstClr val="black">
                    <a:lumMod val="75000"/>
                    <a:lumOff val="25000"/>
                  </a:prstClr>
                </a:solidFill>
              </a:rPr>
              <a:t>L’enseignant </a:t>
            </a:r>
            <a:r>
              <a:rPr lang="fr-FR" sz="1600" b="1" u="sng" dirty="0" smtClean="0">
                <a:solidFill>
                  <a:prstClr val="black">
                    <a:lumMod val="75000"/>
                    <a:lumOff val="25000"/>
                  </a:prstClr>
                </a:solidFill>
              </a:rPr>
              <a:t>consolide</a:t>
            </a:r>
            <a:r>
              <a:rPr lang="fr-FR" sz="1600" dirty="0" smtClean="0">
                <a:solidFill>
                  <a:prstClr val="black">
                    <a:lumMod val="75000"/>
                    <a:lumOff val="25000"/>
                  </a:prstClr>
                </a:solidFill>
              </a:rPr>
              <a:t> cet apprentissage, en leur proposant des petits poèmes autour de la peur. On demande aux élèves de relever des mots relatifs à la peur afin de compléter la fleur lexicale déjà constituée.</a:t>
            </a:r>
          </a:p>
          <a:p>
            <a:pPr lvl="0">
              <a:spcBef>
                <a:spcPts val="1000"/>
              </a:spcBef>
              <a:buClr>
                <a:srgbClr val="5FCBEF"/>
              </a:buClr>
              <a:buSzPct val="80000"/>
            </a:pPr>
            <a:r>
              <a:rPr lang="fr-FR" sz="1600" dirty="0" smtClean="0">
                <a:solidFill>
                  <a:prstClr val="black">
                    <a:lumMod val="75000"/>
                    <a:lumOff val="25000"/>
                  </a:prstClr>
                </a:solidFill>
              </a:rPr>
              <a:t>Ce travail de répartition rapide permet de revoir les mots déjà rencontrés communs aux poèmes.</a:t>
            </a:r>
            <a:endParaRPr lang="fr-FR" sz="1600" dirty="0">
              <a:solidFill>
                <a:prstClr val="black">
                  <a:lumMod val="75000"/>
                  <a:lumOff val="25000"/>
                </a:prstClr>
              </a:solidFill>
            </a:endParaRPr>
          </a:p>
          <a:p>
            <a:pPr lvl="0">
              <a:spcBef>
                <a:spcPts val="1000"/>
              </a:spcBef>
              <a:buClr>
                <a:srgbClr val="5FCBEF"/>
              </a:buClr>
              <a:buSzPct val="80000"/>
            </a:pPr>
            <a:endParaRPr lang="fr-FR" sz="1400" dirty="0">
              <a:solidFill>
                <a:prstClr val="black">
                  <a:lumMod val="75000"/>
                  <a:lumOff val="25000"/>
                </a:prstClr>
              </a:solidFill>
            </a:endParaRPr>
          </a:p>
        </p:txBody>
      </p:sp>
      <p:pic>
        <p:nvPicPr>
          <p:cNvPr id="5" name="Image 4"/>
          <p:cNvPicPr>
            <a:picLocks noChangeAspect="1"/>
          </p:cNvPicPr>
          <p:nvPr/>
        </p:nvPicPr>
        <p:blipFill>
          <a:blip r:embed="rId2"/>
          <a:stretch>
            <a:fillRect/>
          </a:stretch>
        </p:blipFill>
        <p:spPr>
          <a:xfrm>
            <a:off x="10019211" y="72893"/>
            <a:ext cx="1895717" cy="1137430"/>
          </a:xfrm>
          <a:prstGeom prst="rect">
            <a:avLst/>
          </a:prstGeom>
        </p:spPr>
      </p:pic>
    </p:spTree>
    <p:extLst>
      <p:ext uri="{BB962C8B-B14F-4D97-AF65-F5344CB8AC3E}">
        <p14:creationId xmlns:p14="http://schemas.microsoft.com/office/powerpoint/2010/main" val="35109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5751" y="313509"/>
            <a:ext cx="11995299" cy="6217920"/>
          </a:xfrm>
          <a:prstGeom prst="rect">
            <a:avLst/>
          </a:prstGeom>
        </p:spPr>
      </p:pic>
    </p:spTree>
    <p:extLst>
      <p:ext uri="{BB962C8B-B14F-4D97-AF65-F5344CB8AC3E}">
        <p14:creationId xmlns:p14="http://schemas.microsoft.com/office/powerpoint/2010/main" val="5301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862149"/>
            <a:ext cx="9746826" cy="5179213"/>
          </a:xfrm>
        </p:spPr>
        <p:txBody>
          <a:bodyPr/>
          <a:lstStyle/>
          <a:p>
            <a:pPr marL="0" lvl="0" indent="0">
              <a:buClr>
                <a:srgbClr val="5FCBEF"/>
              </a:buClr>
              <a:buNone/>
            </a:pPr>
            <a:r>
              <a:rPr lang="fr-FR" sz="1600" b="1" u="sng" dirty="0" smtClean="0">
                <a:solidFill>
                  <a:srgbClr val="2E83C3"/>
                </a:solidFill>
              </a:rPr>
              <a:t>Séances 4 et 5: </a:t>
            </a:r>
            <a:r>
              <a:rPr lang="fr-FR" sz="1600" dirty="0" smtClean="0">
                <a:solidFill>
                  <a:prstClr val="black"/>
                </a:solidFill>
              </a:rPr>
              <a:t>Créer le jeu de la peur.</a:t>
            </a:r>
          </a:p>
          <a:p>
            <a:pPr marL="0" lvl="0" indent="0">
              <a:buClr>
                <a:srgbClr val="5FCBEF"/>
              </a:buClr>
              <a:buNone/>
            </a:pPr>
            <a:r>
              <a:rPr lang="fr-FR" sz="1600" dirty="0" smtClean="0">
                <a:solidFill>
                  <a:prstClr val="black"/>
                </a:solidFill>
              </a:rPr>
              <a:t>Dispositif: Ecrire un petit texte à partir d’une image tirée au hasard de façon à ce que les autres devinent à quelle image correspond quel texte.</a:t>
            </a:r>
          </a:p>
          <a:p>
            <a:pPr marL="0" lvl="0" indent="0">
              <a:buClr>
                <a:srgbClr val="5FCBEF"/>
              </a:buClr>
              <a:buNone/>
            </a:pPr>
            <a:r>
              <a:rPr lang="fr-FR" sz="1600" b="1" u="sng" dirty="0" smtClean="0">
                <a:solidFill>
                  <a:prstClr val="black"/>
                </a:solidFill>
              </a:rPr>
              <a:t>CONTRAINTES:</a:t>
            </a:r>
          </a:p>
          <a:p>
            <a:pPr marL="0" indent="0">
              <a:buClr>
                <a:srgbClr val="5FCBEF"/>
              </a:buClr>
              <a:buNone/>
            </a:pPr>
            <a:endParaRPr lang="fr-FR" sz="1600" u="sng" dirty="0" smtClean="0">
              <a:solidFill>
                <a:prstClr val="black"/>
              </a:solidFill>
            </a:endParaRPr>
          </a:p>
          <a:p>
            <a:pPr marL="0" indent="0">
              <a:buClr>
                <a:srgbClr val="5FCBEF"/>
              </a:buClr>
              <a:buNone/>
            </a:pPr>
            <a:r>
              <a:rPr lang="fr-FR" sz="1600" u="sng" dirty="0" smtClean="0">
                <a:solidFill>
                  <a:prstClr val="black"/>
                </a:solidFill>
              </a:rPr>
              <a:t>Mots </a:t>
            </a:r>
            <a:r>
              <a:rPr lang="fr-FR" sz="1600" u="sng" dirty="0">
                <a:solidFill>
                  <a:prstClr val="black"/>
                </a:solidFill>
              </a:rPr>
              <a:t>à utiliser: </a:t>
            </a:r>
            <a:r>
              <a:rPr lang="fr-FR" sz="1600" dirty="0">
                <a:solidFill>
                  <a:prstClr val="black"/>
                </a:solidFill>
              </a:rPr>
              <a:t>Chaque équipe gagne un point par mot de la fleur utilisée.</a:t>
            </a:r>
          </a:p>
          <a:p>
            <a:pPr marL="0" lvl="0" indent="0">
              <a:buClr>
                <a:srgbClr val="5FCBEF"/>
              </a:buClr>
              <a:buNone/>
            </a:pPr>
            <a:endParaRPr lang="fr-FR" sz="1600" b="1" u="sng" dirty="0" smtClean="0">
              <a:solidFill>
                <a:prstClr val="black"/>
              </a:solidFill>
            </a:endParaRPr>
          </a:p>
          <a:p>
            <a:pPr marL="0" lvl="0" indent="0">
              <a:buClr>
                <a:srgbClr val="5FCBEF"/>
              </a:buClr>
              <a:buNone/>
            </a:pPr>
            <a:r>
              <a:rPr lang="fr-FR" sz="1600" u="sng" dirty="0" smtClean="0">
                <a:solidFill>
                  <a:prstClr val="black"/>
                </a:solidFill>
              </a:rPr>
              <a:t>Mots interdits: </a:t>
            </a:r>
            <a:r>
              <a:rPr lang="fr-FR" sz="1600" dirty="0" smtClean="0">
                <a:solidFill>
                  <a:prstClr val="black"/>
                </a:solidFill>
              </a:rPr>
              <a:t>chaque équipe perd un point si un des mots donnés est utilisé (plus ou moins de mots selon les niveaux de compétences des élèves). Obligation d’employer les synonymes.</a:t>
            </a:r>
          </a:p>
          <a:p>
            <a:pPr marL="0" lvl="0" indent="0">
              <a:buClr>
                <a:srgbClr val="5FCBEF"/>
              </a:buClr>
              <a:buNone/>
            </a:pPr>
            <a:endParaRPr lang="fr-FR" sz="1400" b="1" u="sng" dirty="0">
              <a:solidFill>
                <a:srgbClr val="2E83C3"/>
              </a:solidFill>
            </a:endParaRPr>
          </a:p>
          <a:p>
            <a:endParaRPr lang="fr-FR" dirty="0"/>
          </a:p>
        </p:txBody>
      </p:sp>
    </p:spTree>
    <p:extLst>
      <p:ext uri="{BB962C8B-B14F-4D97-AF65-F5344CB8AC3E}">
        <p14:creationId xmlns:p14="http://schemas.microsoft.com/office/powerpoint/2010/main" val="311481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1150</TotalTime>
  <Words>827</Words>
  <Application>Microsoft Office PowerPoint</Application>
  <PresentationFormat>Grand écran</PresentationFormat>
  <Paragraphs>117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Trebuchet MS</vt:lpstr>
      <vt:lpstr>Wingdings 3</vt:lpstr>
      <vt:lpstr>Facette</vt:lpstr>
      <vt:lpstr>Comment donner une dynamique au vocabulaire lors de l’enseignement du français ?</vt:lpstr>
      <vt:lpstr>Quelques préalables</vt:lpstr>
      <vt:lpstr>Le travail sur le vocabulaire à l’école vise à:</vt:lpstr>
      <vt:lpstr>Travailler le lexique permet:</vt:lpstr>
      <vt:lpstr>Le choix des entrées et des supports Thème retenu pour le diapo: la peur</vt:lpstr>
      <vt:lpstr>Présentation PowerPoint</vt:lpstr>
      <vt:lpstr>Présentation PowerPoint</vt:lpstr>
      <vt:lpstr>Présentation PowerPoint</vt:lpstr>
      <vt:lpstr>Présentation PowerPoint</vt:lpstr>
      <vt:lpstr>Le lexique indispensable à la compréhension de texte</vt:lpstr>
      <vt:lpstr>Construire des outils pour structurer l’apprentissage et soutenir la mémoire</vt:lpstr>
      <vt:lpstr>Présentation PowerPoint</vt:lpstr>
      <vt:lpstr>La boîte à mots: réinvestir en écrivant des phrases.</vt:lpstr>
      <vt:lpstr>La grille sémique</vt:lpstr>
      <vt:lpstr>L’échelle linéaire</vt:lpstr>
      <vt:lpstr>Création du dico de la classe</vt:lpstr>
      <vt:lpstr>Rédaction d’une programmation à partir d’une entrée vocabulaire Projet de réseau Malraux: Dis-moi, dix mots.</vt:lpstr>
      <vt:lpstr>D’autres entrées :</vt:lpstr>
      <vt:lpstr>Présentation PowerPoint</vt:lpstr>
      <vt:lpstr>Entrée par les disciplines (documentaires, sorties, expériences, séances vécues en EPS,…) D’après une séance d’une enseignante formatrice Elise Bailleul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donner une dynamique au vocabulaire lors de l’enseignement du français ?</dc:title>
  <dc:creator>Xavier MAILLARD</dc:creator>
  <cp:lastModifiedBy>hp</cp:lastModifiedBy>
  <cp:revision>36</cp:revision>
  <dcterms:created xsi:type="dcterms:W3CDTF">2019-05-29T09:23:17Z</dcterms:created>
  <dcterms:modified xsi:type="dcterms:W3CDTF">2019-06-06T12:46:06Z</dcterms:modified>
</cp:coreProperties>
</file>