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7" r:id="rId4"/>
    <p:sldId id="268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gdmaths.ia60.ac-amiens.fr/spip.php?rubrique2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gdmaths.ia60.ac-amiens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adlet.com/catherine_germain/qlbu5f21ymy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7096" y="457200"/>
            <a:ext cx="6374049" cy="602242"/>
          </a:xfrm>
        </p:spPr>
        <p:txBody>
          <a:bodyPr/>
          <a:lstStyle/>
          <a:p>
            <a:r>
              <a:rPr lang="fr-FR" sz="3200" dirty="0" smtClean="0">
                <a:solidFill>
                  <a:schemeClr val="tx1"/>
                </a:solidFill>
              </a:rPr>
              <a:t>Présentiel Mathématiques cycle </a:t>
            </a:r>
            <a:r>
              <a:rPr lang="fr-FR" sz="3200" dirty="0" smtClean="0">
                <a:solidFill>
                  <a:schemeClr val="tx1"/>
                </a:solidFill>
              </a:rPr>
              <a:t>2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96697" y="5982789"/>
            <a:ext cx="2573382" cy="770708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Circonscription de </a:t>
            </a:r>
            <a:r>
              <a:rPr lang="fr-FR" dirty="0" smtClean="0">
                <a:solidFill>
                  <a:schemeClr val="tx1"/>
                </a:solidFill>
              </a:rPr>
              <a:t>Compiègne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Janvier 2019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Florence </a:t>
            </a:r>
            <a:r>
              <a:rPr lang="fr-FR" dirty="0" err="1" smtClean="0">
                <a:solidFill>
                  <a:schemeClr val="tx1"/>
                </a:solidFill>
              </a:rPr>
              <a:t>Harmand</a:t>
            </a:r>
            <a:endParaRPr lang="fr-FR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211792"/>
              </p:ext>
            </p:extLst>
          </p:nvPr>
        </p:nvGraphicFramePr>
        <p:xfrm>
          <a:off x="349292" y="3500586"/>
          <a:ext cx="2132670" cy="3136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335">
                  <a:extLst>
                    <a:ext uri="{9D8B030D-6E8A-4147-A177-3AD203B41FA5}">
                      <a16:colId xmlns:a16="http://schemas.microsoft.com/office/drawing/2014/main" val="2514672572"/>
                    </a:ext>
                  </a:extLst>
                </a:gridCol>
                <a:gridCol w="1066335">
                  <a:extLst>
                    <a:ext uri="{9D8B030D-6E8A-4147-A177-3AD203B41FA5}">
                      <a16:colId xmlns:a16="http://schemas.microsoft.com/office/drawing/2014/main" val="1044186001"/>
                    </a:ext>
                  </a:extLst>
                </a:gridCol>
              </a:tblGrid>
              <a:tr h="2319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 = 339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192042"/>
                  </a:ext>
                </a:extLst>
              </a:tr>
              <a:tr h="2214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B = 236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O = 306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261914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C = 945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P = 370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350401"/>
                  </a:ext>
                </a:extLst>
              </a:tr>
              <a:tr h="2214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D = 56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Q = 371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270921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E = 125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R = 190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3396444"/>
                  </a:ext>
                </a:extLst>
              </a:tr>
              <a:tr h="2214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F = 789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S = 353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4927138"/>
                  </a:ext>
                </a:extLst>
              </a:tr>
              <a:tr h="2129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G = 648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T = 603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315972"/>
                  </a:ext>
                </a:extLst>
              </a:tr>
              <a:tr h="2214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H = 486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U = 1000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6442413"/>
                  </a:ext>
                </a:extLst>
              </a:tr>
              <a:tr h="2214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I = 593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V = 955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6960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J = 137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W = 23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8789189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K = 973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X = 193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730051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L = 379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Y = 100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7457610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M = 516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Z = 357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0947235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N = 139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152284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89437"/>
              </p:ext>
            </p:extLst>
          </p:nvPr>
        </p:nvGraphicFramePr>
        <p:xfrm>
          <a:off x="2754852" y="2933238"/>
          <a:ext cx="9158472" cy="1502493"/>
        </p:xfrm>
        <a:graphic>
          <a:graphicData uri="http://schemas.openxmlformats.org/drawingml/2006/table">
            <a:tbl>
              <a:tblPr/>
              <a:tblGrid>
                <a:gridCol w="763206">
                  <a:extLst>
                    <a:ext uri="{9D8B030D-6E8A-4147-A177-3AD203B41FA5}">
                      <a16:colId xmlns:a16="http://schemas.microsoft.com/office/drawing/2014/main" val="2239125659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2823908454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2956980631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3350899476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166879689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1758111511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1977782769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1214703456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1711755340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3765353137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1970634085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2658226814"/>
                    </a:ext>
                  </a:extLst>
                </a:gridCol>
              </a:tblGrid>
              <a:tr h="2445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+ 123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600 - 7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X 5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 + 453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405 - 99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+ 69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304 - 165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405 - 99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 + 32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1000 - 397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17766"/>
                  </a:ext>
                </a:extLst>
              </a:tr>
              <a:tr h="256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888374"/>
                  </a:ext>
                </a:extLst>
              </a:tr>
              <a:tr h="244592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88927"/>
                  </a:ext>
                </a:extLst>
              </a:tr>
              <a:tr h="256239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977554"/>
                  </a:ext>
                </a:extLst>
              </a:tr>
              <a:tr h="2445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+ 69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112/2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X 5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+ 16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x 5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+ 69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 + 32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405 - 99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+ 123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+ 69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 + 17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995726"/>
                  </a:ext>
                </a:extLst>
              </a:tr>
              <a:tr h="256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37832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502575"/>
              </p:ext>
            </p:extLst>
          </p:nvPr>
        </p:nvGraphicFramePr>
        <p:xfrm>
          <a:off x="2754852" y="2913074"/>
          <a:ext cx="9158472" cy="1522658"/>
        </p:xfrm>
        <a:graphic>
          <a:graphicData uri="http://schemas.openxmlformats.org/drawingml/2006/table">
            <a:tbl>
              <a:tblPr/>
              <a:tblGrid>
                <a:gridCol w="763206">
                  <a:extLst>
                    <a:ext uri="{9D8B030D-6E8A-4147-A177-3AD203B41FA5}">
                      <a16:colId xmlns:a16="http://schemas.microsoft.com/office/drawing/2014/main" val="1190252681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3922122812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3447554947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1935321447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970290595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2826857358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588323544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1694648303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4020498594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4269591774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697598987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3504499949"/>
                    </a:ext>
                  </a:extLst>
                </a:gridCol>
              </a:tblGrid>
              <a:tr h="2641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+ 123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600 - 7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X 5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 + 453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405 - 99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+ 69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304 - 165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405 - 99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 + 32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1000 - 397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472331"/>
                  </a:ext>
                </a:extLst>
              </a:tr>
              <a:tr h="2563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517094"/>
                  </a:ext>
                </a:extLst>
              </a:tr>
              <a:tr h="24470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461207"/>
                  </a:ext>
                </a:extLst>
              </a:tr>
              <a:tr h="25636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450399"/>
                  </a:ext>
                </a:extLst>
              </a:tr>
              <a:tr h="2447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+ 69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112/2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X 5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+ 16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x 5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+ 69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 + 32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405 - 99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+ 123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+ 69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 + 17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83106"/>
                  </a:ext>
                </a:extLst>
              </a:tr>
              <a:tr h="2563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911279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655978"/>
              </p:ext>
            </p:extLst>
          </p:nvPr>
        </p:nvGraphicFramePr>
        <p:xfrm>
          <a:off x="2754852" y="4843713"/>
          <a:ext cx="9158472" cy="962577"/>
        </p:xfrm>
        <a:graphic>
          <a:graphicData uri="http://schemas.openxmlformats.org/drawingml/2006/table">
            <a:tbl>
              <a:tblPr/>
              <a:tblGrid>
                <a:gridCol w="763206">
                  <a:extLst>
                    <a:ext uri="{9D8B030D-6E8A-4147-A177-3AD203B41FA5}">
                      <a16:colId xmlns:a16="http://schemas.microsoft.com/office/drawing/2014/main" val="1575471525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1065942451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3429977882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3477429290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2022123216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2725265857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1244688005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1400283242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3555744176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85403676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123654047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668810610"/>
                    </a:ext>
                  </a:extLst>
                </a:gridCol>
              </a:tblGrid>
              <a:tr h="3208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617857"/>
                  </a:ext>
                </a:extLst>
              </a:tr>
              <a:tr h="320859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164429"/>
                  </a:ext>
                </a:extLst>
              </a:tr>
              <a:tr h="3208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520499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827252"/>
              </p:ext>
            </p:extLst>
          </p:nvPr>
        </p:nvGraphicFramePr>
        <p:xfrm>
          <a:off x="2754852" y="4861208"/>
          <a:ext cx="9158472" cy="945081"/>
        </p:xfrm>
        <a:graphic>
          <a:graphicData uri="http://schemas.openxmlformats.org/drawingml/2006/table">
            <a:tbl>
              <a:tblPr/>
              <a:tblGrid>
                <a:gridCol w="763206">
                  <a:extLst>
                    <a:ext uri="{9D8B030D-6E8A-4147-A177-3AD203B41FA5}">
                      <a16:colId xmlns:a16="http://schemas.microsoft.com/office/drawing/2014/main" val="1450790979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3393840507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562677110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1845803886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2563931930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679971204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2685806940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3255764355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707041210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2574877473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2659971641"/>
                    </a:ext>
                  </a:extLst>
                </a:gridCol>
                <a:gridCol w="763206">
                  <a:extLst>
                    <a:ext uri="{9D8B030D-6E8A-4147-A177-3AD203B41FA5}">
                      <a16:colId xmlns:a16="http://schemas.microsoft.com/office/drawing/2014/main" val="732835075"/>
                    </a:ext>
                  </a:extLst>
                </a:gridCol>
              </a:tblGrid>
              <a:tr h="3150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816887"/>
                  </a:ext>
                </a:extLst>
              </a:tr>
              <a:tr h="315027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059233"/>
                  </a:ext>
                </a:extLst>
              </a:tr>
              <a:tr h="3150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4" marR="8954" marT="89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244579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27907" y="1287269"/>
            <a:ext cx="8712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Rage Italic" panose="03070502040507070304" pitchFamily="66" charset="0"/>
              </a:rPr>
              <a:t>En équipe de 5, trouvez le plus rapidement possible </a:t>
            </a:r>
          </a:p>
          <a:p>
            <a:r>
              <a:rPr lang="fr-FR" sz="3600" dirty="0" smtClean="0">
                <a:latin typeface="Rage Italic" panose="03070502040507070304" pitchFamily="66" charset="0"/>
              </a:rPr>
              <a:t>le titre de l’atelier !</a:t>
            </a:r>
            <a:endParaRPr lang="fr-FR" sz="3600" dirty="0">
              <a:latin typeface="Rage Italic" panose="03070502040507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Définir la notion de problème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24688"/>
            <a:ext cx="8483427" cy="460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968" y="246743"/>
            <a:ext cx="7904963" cy="79828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Dans les programmes… Volets 1 et 2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54" y="1225618"/>
            <a:ext cx="6077719" cy="26055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588" y="4011749"/>
            <a:ext cx="5258207" cy="250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511" y="246743"/>
            <a:ext cx="7904963" cy="79828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Dans les programmes… Volet 3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59" y="1881390"/>
            <a:ext cx="9850330" cy="15806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12" y="3370382"/>
            <a:ext cx="9952278" cy="1855948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 rot="10800000">
            <a:off x="6884126" y="4298356"/>
            <a:ext cx="1162594" cy="719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6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3013" y="4039279"/>
            <a:ext cx="3568095" cy="182594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Dans les programmes… 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Volet 3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933" y="3856399"/>
            <a:ext cx="7639050" cy="28289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48" y="209005"/>
            <a:ext cx="8002610" cy="32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511" y="246743"/>
            <a:ext cx="7904963" cy="79828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Dans les documents d’accompagnement…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032689"/>
            <a:ext cx="3857489" cy="5541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4729026"/>
            <a:ext cx="6429920" cy="8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43692"/>
            <a:ext cx="8596668" cy="931817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Des ressources…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861707"/>
            <a:ext cx="8596668" cy="595674"/>
          </a:xfrm>
        </p:spPr>
        <p:txBody>
          <a:bodyPr/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gdmaths.ia60.ac-amiens.fr/spip.php?rubrique26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32" y="1457381"/>
            <a:ext cx="9140338" cy="51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43692"/>
            <a:ext cx="8596668" cy="931817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Des ressources…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15" y="2888267"/>
            <a:ext cx="2005161" cy="37050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36" y="1075509"/>
            <a:ext cx="11115675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7133" y="4279121"/>
            <a:ext cx="6244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Sites à explorer !!!</a:t>
            </a:r>
            <a:endParaRPr lang="fr-FR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03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43692"/>
            <a:ext cx="8596668" cy="931817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Des ressources…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7334" y="706177"/>
            <a:ext cx="5926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padlet.com/catherine_germain/qlbu5f21ymya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11" y="1226087"/>
            <a:ext cx="9681912" cy="54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Echange de pratiques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Pour vous, qu’est-ce qu’un problème ?</a:t>
            </a:r>
          </a:p>
          <a:p>
            <a:endParaRPr lang="fr-FR" dirty="0"/>
          </a:p>
          <a:p>
            <a:endParaRPr lang="fr-FR" dirty="0" smtClean="0"/>
          </a:p>
          <a:p>
            <a:pPr lvl="1"/>
            <a:r>
              <a:rPr lang="fr-FR" dirty="0" smtClean="0"/>
              <a:t>Dans quelle(s) situation(s) proposez-vous des problèmes à vos élèves ?</a:t>
            </a:r>
          </a:p>
          <a:p>
            <a:endParaRPr lang="fr-FR" dirty="0"/>
          </a:p>
          <a:p>
            <a:pPr lvl="1"/>
            <a:r>
              <a:rPr lang="fr-FR" dirty="0" smtClean="0"/>
              <a:t>Quelle place donnez-vous à la résolution de problèmes dans vos classes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8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02" y="2438736"/>
            <a:ext cx="9114310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695596"/>
            <a:ext cx="8216537" cy="616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87" y="1931432"/>
            <a:ext cx="8986283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96" y="773734"/>
            <a:ext cx="7903348" cy="59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929706" cy="13208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Définir la notion de problème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49" y="1661296"/>
            <a:ext cx="8553450" cy="14192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92" y="3677518"/>
            <a:ext cx="9128897" cy="273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Définir la notion de problème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15" y="1732966"/>
            <a:ext cx="8596668" cy="439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Définir la notion de problème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661" y="1649745"/>
            <a:ext cx="6196013" cy="493937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159829" y="2168435"/>
            <a:ext cx="203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Objectifs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1354</TotalTime>
  <Words>365</Words>
  <Application>Microsoft Office PowerPoint</Application>
  <PresentationFormat>Grand écran</PresentationFormat>
  <Paragraphs>180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Rage Italic</vt:lpstr>
      <vt:lpstr>Trebuchet MS</vt:lpstr>
      <vt:lpstr>Wingdings 3</vt:lpstr>
      <vt:lpstr>Facette</vt:lpstr>
      <vt:lpstr>Présentiel Mathématiques cycle 2</vt:lpstr>
      <vt:lpstr>Echange de pratiques </vt:lpstr>
      <vt:lpstr>Présentation PowerPoint</vt:lpstr>
      <vt:lpstr>Présentation PowerPoint</vt:lpstr>
      <vt:lpstr>Présentation PowerPoint</vt:lpstr>
      <vt:lpstr>Présentation PowerPoint</vt:lpstr>
      <vt:lpstr>Définir la notion de problème</vt:lpstr>
      <vt:lpstr>Définir la notion de problème</vt:lpstr>
      <vt:lpstr>Définir la notion de problème</vt:lpstr>
      <vt:lpstr>Définir la notion de problème</vt:lpstr>
      <vt:lpstr>Dans les programmes… Volets 1 et 2</vt:lpstr>
      <vt:lpstr>Dans les programmes… Volet 3</vt:lpstr>
      <vt:lpstr>Dans les programmes…  Volet 3</vt:lpstr>
      <vt:lpstr>Dans les documents d’accompagnement…</vt:lpstr>
      <vt:lpstr>Des ressources…</vt:lpstr>
      <vt:lpstr>Des ressources…</vt:lpstr>
      <vt:lpstr>Des ressources…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L’enseignement explicite de la résolution de problèmes additifs au cycle 2</dc:title>
  <dc:creator>Utilisateur Windows</dc:creator>
  <cp:lastModifiedBy>Utilisateur Windows</cp:lastModifiedBy>
  <cp:revision>82</cp:revision>
  <dcterms:created xsi:type="dcterms:W3CDTF">2019-01-19T07:13:33Z</dcterms:created>
  <dcterms:modified xsi:type="dcterms:W3CDTF">2019-02-05T21:34:09Z</dcterms:modified>
</cp:coreProperties>
</file>